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993" r:id="rId2"/>
    <p:sldId id="1068" r:id="rId3"/>
    <p:sldId id="1073" r:id="rId4"/>
    <p:sldId id="522" r:id="rId5"/>
    <p:sldId id="1074" r:id="rId6"/>
    <p:sldId id="1075" r:id="rId7"/>
    <p:sldId id="592" r:id="rId8"/>
    <p:sldId id="1072" r:id="rId9"/>
    <p:sldId id="1059" r:id="rId10"/>
    <p:sldId id="264" r:id="rId11"/>
    <p:sldId id="1071" r:id="rId12"/>
    <p:sldId id="1060" r:id="rId13"/>
    <p:sldId id="338" r:id="rId14"/>
    <p:sldId id="526" r:id="rId15"/>
    <p:sldId id="1078" r:id="rId16"/>
    <p:sldId id="10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ED09C3-1A41-429B-AD7A-C34F3D64A259}" v="56" dt="2026-10-01T11:31:52.4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40" autoAdjust="0"/>
    <p:restoredTop sz="76634" autoAdjust="0"/>
  </p:normalViewPr>
  <p:slideViewPr>
    <p:cSldViewPr snapToGrid="0">
      <p:cViewPr varScale="1">
        <p:scale>
          <a:sx n="85" d="100"/>
          <a:sy n="85" d="100"/>
        </p:scale>
        <p:origin x="996" y="84"/>
      </p:cViewPr>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ine Shan" userId="b7c6eb4e-f16b-4f98-8979-51a2899ee8f3" providerId="ADAL" clId="{EDA5EB26-C8D7-43F8-9658-940120CC5B94}"/>
    <pc:docChg chg="undo custSel addSld delSld modSld">
      <pc:chgData name="Shine Shan" userId="b7c6eb4e-f16b-4f98-8979-51a2899ee8f3" providerId="ADAL" clId="{EDA5EB26-C8D7-43F8-9658-940120CC5B94}" dt="2026-10-01T11:35:41.752" v="354" actId="255"/>
      <pc:docMkLst>
        <pc:docMk/>
      </pc:docMkLst>
      <pc:sldChg chg="modSp mod modNotesTx">
        <pc:chgData name="Shine Shan" userId="b7c6eb4e-f16b-4f98-8979-51a2899ee8f3" providerId="ADAL" clId="{EDA5EB26-C8D7-43F8-9658-940120CC5B94}" dt="2026-09-30T15:11:07.722" v="280" actId="20577"/>
        <pc:sldMkLst>
          <pc:docMk/>
          <pc:sldMk cId="0" sldId="264"/>
        </pc:sldMkLst>
        <pc:spChg chg="mod">
          <ac:chgData name="Shine Shan" userId="b7c6eb4e-f16b-4f98-8979-51a2899ee8f3" providerId="ADAL" clId="{EDA5EB26-C8D7-43F8-9658-940120CC5B94}" dt="2026-09-30T15:11:07.722" v="280" actId="20577"/>
          <ac:spMkLst>
            <pc:docMk/>
            <pc:sldMk cId="0" sldId="264"/>
            <ac:spMk id="2" creationId="{BC20F8E1-E35B-2BA6-4CDD-5B24811D95A2}"/>
          </ac:spMkLst>
        </pc:spChg>
      </pc:sldChg>
      <pc:sldChg chg="modSp mod">
        <pc:chgData name="Shine Shan" userId="b7c6eb4e-f16b-4f98-8979-51a2899ee8f3" providerId="ADAL" clId="{EDA5EB26-C8D7-43F8-9658-940120CC5B94}" dt="2026-09-30T11:31:09.017" v="268" actId="113"/>
        <pc:sldMkLst>
          <pc:docMk/>
          <pc:sldMk cId="1821569369" sldId="522"/>
        </pc:sldMkLst>
        <pc:spChg chg="mod">
          <ac:chgData name="Shine Shan" userId="b7c6eb4e-f16b-4f98-8979-51a2899ee8f3" providerId="ADAL" clId="{EDA5EB26-C8D7-43F8-9658-940120CC5B94}" dt="2026-09-30T11:31:09.017" v="268" actId="113"/>
          <ac:spMkLst>
            <pc:docMk/>
            <pc:sldMk cId="1821569369" sldId="522"/>
            <ac:spMk id="6" creationId="{BA77A716-36F1-8006-6623-E5DD0443CA9A}"/>
          </ac:spMkLst>
        </pc:spChg>
      </pc:sldChg>
      <pc:sldChg chg="modSp del mod modNotesTx">
        <pc:chgData name="Shine Shan" userId="b7c6eb4e-f16b-4f98-8979-51a2899ee8f3" providerId="ADAL" clId="{EDA5EB26-C8D7-43F8-9658-940120CC5B94}" dt="2026-09-30T11:30:06.331" v="267" actId="47"/>
        <pc:sldMkLst>
          <pc:docMk/>
          <pc:sldMk cId="851210051" sldId="1010"/>
        </pc:sldMkLst>
        <pc:spChg chg="mod">
          <ac:chgData name="Shine Shan" userId="b7c6eb4e-f16b-4f98-8979-51a2899ee8f3" providerId="ADAL" clId="{EDA5EB26-C8D7-43F8-9658-940120CC5B94}" dt="2026-09-30T11:10:43.573" v="205" actId="27636"/>
          <ac:spMkLst>
            <pc:docMk/>
            <pc:sldMk cId="851210051" sldId="1010"/>
            <ac:spMk id="3" creationId="{00000000-0000-0000-0000-000000000000}"/>
          </ac:spMkLst>
        </pc:spChg>
      </pc:sldChg>
      <pc:sldChg chg="del modNotesTx">
        <pc:chgData name="Shine Shan" userId="b7c6eb4e-f16b-4f98-8979-51a2899ee8f3" providerId="ADAL" clId="{EDA5EB26-C8D7-43F8-9658-940120CC5B94}" dt="2026-09-30T11:18:28.687" v="230" actId="2696"/>
        <pc:sldMkLst>
          <pc:docMk/>
          <pc:sldMk cId="834846758" sldId="1060"/>
        </pc:sldMkLst>
      </pc:sldChg>
      <pc:sldChg chg="modSp add mod modNotesTx">
        <pc:chgData name="Shine Shan" userId="b7c6eb4e-f16b-4f98-8979-51a2899ee8f3" providerId="ADAL" clId="{EDA5EB26-C8D7-43F8-9658-940120CC5B94}" dt="2026-10-01T11:35:41.752" v="354" actId="255"/>
        <pc:sldMkLst>
          <pc:docMk/>
          <pc:sldMk cId="1326236046" sldId="1060"/>
        </pc:sldMkLst>
        <pc:spChg chg="mod">
          <ac:chgData name="Shine Shan" userId="b7c6eb4e-f16b-4f98-8979-51a2899ee8f3" providerId="ADAL" clId="{EDA5EB26-C8D7-43F8-9658-940120CC5B94}" dt="2026-10-01T09:58:33.893" v="284" actId="14100"/>
          <ac:spMkLst>
            <pc:docMk/>
            <pc:sldMk cId="1326236046" sldId="1060"/>
            <ac:spMk id="2" creationId="{B47769DD-19C5-3A51-F65B-455BAA4F7600}"/>
          </ac:spMkLst>
        </pc:spChg>
        <pc:spChg chg="mod">
          <ac:chgData name="Shine Shan" userId="b7c6eb4e-f16b-4f98-8979-51a2899ee8f3" providerId="ADAL" clId="{EDA5EB26-C8D7-43F8-9658-940120CC5B94}" dt="2026-10-01T11:35:41.752" v="354" actId="255"/>
          <ac:spMkLst>
            <pc:docMk/>
            <pc:sldMk cId="1326236046" sldId="1060"/>
            <ac:spMk id="3" creationId="{266C6DD4-FE03-11D9-2970-2E98863D55E2}"/>
          </ac:spMkLst>
        </pc:spChg>
      </pc:sldChg>
      <pc:sldChg chg="addSp delSp modSp mod modNotesTx">
        <pc:chgData name="Shine Shan" userId="b7c6eb4e-f16b-4f98-8979-51a2899ee8f3" providerId="ADAL" clId="{EDA5EB26-C8D7-43F8-9658-940120CC5B94}" dt="2026-10-01T11:34:15.934" v="353" actId="1076"/>
        <pc:sldMkLst>
          <pc:docMk/>
          <pc:sldMk cId="591393152" sldId="1071"/>
        </pc:sldMkLst>
        <pc:spChg chg="mod">
          <ac:chgData name="Shine Shan" userId="b7c6eb4e-f16b-4f98-8979-51a2899ee8f3" providerId="ADAL" clId="{EDA5EB26-C8D7-43F8-9658-940120CC5B94}" dt="2026-10-01T11:33:26.658" v="348" actId="1076"/>
          <ac:spMkLst>
            <pc:docMk/>
            <pc:sldMk cId="591393152" sldId="1071"/>
            <ac:spMk id="2" creationId="{4D5530E3-A9DB-6A5E-2B6B-BCB7CBD1B21C}"/>
          </ac:spMkLst>
        </pc:spChg>
        <pc:spChg chg="add del mod">
          <ac:chgData name="Shine Shan" userId="b7c6eb4e-f16b-4f98-8979-51a2899ee8f3" providerId="ADAL" clId="{EDA5EB26-C8D7-43F8-9658-940120CC5B94}" dt="2026-09-30T10:38:16.705" v="131" actId="478"/>
          <ac:spMkLst>
            <pc:docMk/>
            <pc:sldMk cId="591393152" sldId="1071"/>
            <ac:spMk id="3" creationId="{9CC907CF-5C12-1931-018F-B915BA4FF395}"/>
          </ac:spMkLst>
        </pc:spChg>
        <pc:spChg chg="add mod">
          <ac:chgData name="Shine Shan" userId="b7c6eb4e-f16b-4f98-8979-51a2899ee8f3" providerId="ADAL" clId="{EDA5EB26-C8D7-43F8-9658-940120CC5B94}" dt="2026-10-01T11:34:15.934" v="353" actId="1076"/>
          <ac:spMkLst>
            <pc:docMk/>
            <pc:sldMk cId="591393152" sldId="1071"/>
            <ac:spMk id="5" creationId="{838C144C-1862-AB6F-A47A-E4A2D5031D7F}"/>
          </ac:spMkLst>
        </pc:spChg>
        <pc:spChg chg="del mod">
          <ac:chgData name="Shine Shan" userId="b7c6eb4e-f16b-4f98-8979-51a2899ee8f3" providerId="ADAL" clId="{EDA5EB26-C8D7-43F8-9658-940120CC5B94}" dt="2026-09-30T11:10:34.876" v="203" actId="478"/>
          <ac:spMkLst>
            <pc:docMk/>
            <pc:sldMk cId="591393152" sldId="1071"/>
            <ac:spMk id="6" creationId="{0C8B5157-5B53-FF23-8698-2D79F5972A7C}"/>
          </ac:spMkLst>
        </pc:spChg>
        <pc:graphicFrameChg chg="mod modGraphic">
          <ac:chgData name="Shine Shan" userId="b7c6eb4e-f16b-4f98-8979-51a2899ee8f3" providerId="ADAL" clId="{EDA5EB26-C8D7-43F8-9658-940120CC5B94}" dt="2026-10-01T11:33:30.324" v="349" actId="1076"/>
          <ac:graphicFrameMkLst>
            <pc:docMk/>
            <pc:sldMk cId="591393152" sldId="1071"/>
            <ac:graphicFrameMk id="9" creationId="{5CEB279A-CB0B-E802-BF04-ABCEF8797112}"/>
          </ac:graphicFrameMkLst>
        </pc:graphicFrameChg>
      </pc:sldChg>
      <pc:sldChg chg="new del">
        <pc:chgData name="Shine Shan" userId="b7c6eb4e-f16b-4f98-8979-51a2899ee8f3" providerId="ADAL" clId="{EDA5EB26-C8D7-43F8-9658-940120CC5B94}" dt="2026-09-30T10:35:25.963" v="85" actId="680"/>
        <pc:sldMkLst>
          <pc:docMk/>
          <pc:sldMk cId="3384331713" sldId="1079"/>
        </pc:sldMkLst>
      </pc:sldChg>
      <pc:sldChg chg="modSp new del">
        <pc:chgData name="Shine Shan" userId="b7c6eb4e-f16b-4f98-8979-51a2899ee8f3" providerId="ADAL" clId="{EDA5EB26-C8D7-43F8-9658-940120CC5B94}" dt="2026-09-30T10:35:39.321" v="89" actId="47"/>
        <pc:sldMkLst>
          <pc:docMk/>
          <pc:sldMk cId="3547748406" sldId="1079"/>
        </pc:sldMkLst>
        <pc:spChg chg="mod">
          <ac:chgData name="Shine Shan" userId="b7c6eb4e-f16b-4f98-8979-51a2899ee8f3" providerId="ADAL" clId="{EDA5EB26-C8D7-43F8-9658-940120CC5B94}" dt="2026-09-30T10:35:30.952" v="87"/>
          <ac:spMkLst>
            <pc:docMk/>
            <pc:sldMk cId="3547748406" sldId="1079"/>
            <ac:spMk id="3" creationId="{98B0AC8C-1759-BBEB-2D01-9B366B956179}"/>
          </ac:spMkLst>
        </pc:spChg>
      </pc:sldChg>
    </pc:docChg>
  </pc:docChgLst>
  <pc:docChgLst>
    <pc:chgData name="Shine Shan" userId="b7c6eb4e-f16b-4f98-8979-51a2899ee8f3" providerId="ADAL" clId="{6B7690B4-DFEE-4D5C-BE5F-B31E7E7FCBDC}"/>
    <pc:docChg chg="undo redo custSel addSld delSld modSld">
      <pc:chgData name="Shine Shan" userId="b7c6eb4e-f16b-4f98-8979-51a2899ee8f3" providerId="ADAL" clId="{6B7690B4-DFEE-4D5C-BE5F-B31E7E7FCBDC}" dt="2026-09-19T08:53:08.093" v="1222" actId="20577"/>
      <pc:docMkLst>
        <pc:docMk/>
      </pc:docMkLst>
      <pc:sldChg chg="modSp mod modNotesTx">
        <pc:chgData name="Shine Shan" userId="b7c6eb4e-f16b-4f98-8979-51a2899ee8f3" providerId="ADAL" clId="{6B7690B4-DFEE-4D5C-BE5F-B31E7E7FCBDC}" dt="2026-09-13T10:51:44.745" v="603" actId="20577"/>
        <pc:sldMkLst>
          <pc:docMk/>
          <pc:sldMk cId="0" sldId="264"/>
        </pc:sldMkLst>
        <pc:spChg chg="mod">
          <ac:chgData name="Shine Shan" userId="b7c6eb4e-f16b-4f98-8979-51a2899ee8f3" providerId="ADAL" clId="{6B7690B4-DFEE-4D5C-BE5F-B31E7E7FCBDC}" dt="2026-09-13T10:51:44.745" v="603" actId="20577"/>
          <ac:spMkLst>
            <pc:docMk/>
            <pc:sldMk cId="0" sldId="264"/>
            <ac:spMk id="2" creationId="{BC20F8E1-E35B-2BA6-4CDD-5B24811D95A2}"/>
          </ac:spMkLst>
        </pc:spChg>
        <pc:spChg chg="mod">
          <ac:chgData name="Shine Shan" userId="b7c6eb4e-f16b-4f98-8979-51a2899ee8f3" providerId="ADAL" clId="{6B7690B4-DFEE-4D5C-BE5F-B31E7E7FCBDC}" dt="2026-09-12T15:03:55.878" v="35"/>
          <ac:spMkLst>
            <pc:docMk/>
            <pc:sldMk cId="0" sldId="264"/>
            <ac:spMk id="122" creationId="{00000000-0000-0000-0000-000000000000}"/>
          </ac:spMkLst>
        </pc:spChg>
      </pc:sldChg>
      <pc:sldChg chg="modSp mod modNotesTx">
        <pc:chgData name="Shine Shan" userId="b7c6eb4e-f16b-4f98-8979-51a2899ee8f3" providerId="ADAL" clId="{6B7690B4-DFEE-4D5C-BE5F-B31E7E7FCBDC}" dt="2026-09-13T09:59:35.011" v="383" actId="20577"/>
        <pc:sldMkLst>
          <pc:docMk/>
          <pc:sldMk cId="8379516" sldId="338"/>
        </pc:sldMkLst>
        <pc:spChg chg="mod">
          <ac:chgData name="Shine Shan" userId="b7c6eb4e-f16b-4f98-8979-51a2899ee8f3" providerId="ADAL" clId="{6B7690B4-DFEE-4D5C-BE5F-B31E7E7FCBDC}" dt="2026-09-13T09:59:35.011" v="383" actId="20577"/>
          <ac:spMkLst>
            <pc:docMk/>
            <pc:sldMk cId="8379516" sldId="338"/>
            <ac:spMk id="3" creationId="{8AA86CAE-6468-4F31-883A-B0E0523A8D10}"/>
          </ac:spMkLst>
        </pc:spChg>
      </pc:sldChg>
      <pc:sldChg chg="delSp modSp mod modNotesTx">
        <pc:chgData name="Shine Shan" userId="b7c6eb4e-f16b-4f98-8979-51a2899ee8f3" providerId="ADAL" clId="{6B7690B4-DFEE-4D5C-BE5F-B31E7E7FCBDC}" dt="2026-09-14T16:25:15.895" v="769" actId="20577"/>
        <pc:sldMkLst>
          <pc:docMk/>
          <pc:sldMk cId="1821569369" sldId="522"/>
        </pc:sldMkLst>
        <pc:spChg chg="mod">
          <ac:chgData name="Shine Shan" userId="b7c6eb4e-f16b-4f98-8979-51a2899ee8f3" providerId="ADAL" clId="{6B7690B4-DFEE-4D5C-BE5F-B31E7E7FCBDC}" dt="2026-09-14T16:12:31.034" v="739"/>
          <ac:spMkLst>
            <pc:docMk/>
            <pc:sldMk cId="1821569369" sldId="522"/>
            <ac:spMk id="2" creationId="{58F9EFF9-E808-484D-90B3-1B8DC0ECE891}"/>
          </ac:spMkLst>
        </pc:spChg>
        <pc:spChg chg="mod">
          <ac:chgData name="Shine Shan" userId="b7c6eb4e-f16b-4f98-8979-51a2899ee8f3" providerId="ADAL" clId="{6B7690B4-DFEE-4D5C-BE5F-B31E7E7FCBDC}" dt="2026-09-14T16:25:15.895" v="769" actId="20577"/>
          <ac:spMkLst>
            <pc:docMk/>
            <pc:sldMk cId="1821569369" sldId="522"/>
            <ac:spMk id="6" creationId="{BA77A716-36F1-8006-6623-E5DD0443CA9A}"/>
          </ac:spMkLst>
        </pc:spChg>
      </pc:sldChg>
      <pc:sldChg chg="modSp mod modNotesTx">
        <pc:chgData name="Shine Shan" userId="b7c6eb4e-f16b-4f98-8979-51a2899ee8f3" providerId="ADAL" clId="{6B7690B4-DFEE-4D5C-BE5F-B31E7E7FCBDC}" dt="2026-09-13T11:43:26.161" v="626" actId="20577"/>
        <pc:sldMkLst>
          <pc:docMk/>
          <pc:sldMk cId="1503296571" sldId="526"/>
        </pc:sldMkLst>
        <pc:graphicFrameChg chg="mod modGraphic">
          <ac:chgData name="Shine Shan" userId="b7c6eb4e-f16b-4f98-8979-51a2899ee8f3" providerId="ADAL" clId="{6B7690B4-DFEE-4D5C-BE5F-B31E7E7FCBDC}" dt="2026-09-13T11:42:44.687" v="625" actId="122"/>
          <ac:graphicFrameMkLst>
            <pc:docMk/>
            <pc:sldMk cId="1503296571" sldId="526"/>
            <ac:graphicFrameMk id="5" creationId="{00000000-0000-0000-0000-000000000000}"/>
          </ac:graphicFrameMkLst>
        </pc:graphicFrameChg>
      </pc:sldChg>
      <pc:sldChg chg="modSp mod modNotesTx">
        <pc:chgData name="Shine Shan" userId="b7c6eb4e-f16b-4f98-8979-51a2899ee8f3" providerId="ADAL" clId="{6B7690B4-DFEE-4D5C-BE5F-B31E7E7FCBDC}" dt="2026-09-19T08:52:15.607" v="1212" actId="20577"/>
        <pc:sldMkLst>
          <pc:docMk/>
          <pc:sldMk cId="1190162136" sldId="993"/>
        </pc:sldMkLst>
        <pc:spChg chg="mod">
          <ac:chgData name="Shine Shan" userId="b7c6eb4e-f16b-4f98-8979-51a2899ee8f3" providerId="ADAL" clId="{6B7690B4-DFEE-4D5C-BE5F-B31E7E7FCBDC}" dt="2026-09-12T19:49:12.158" v="108" actId="20577"/>
          <ac:spMkLst>
            <pc:docMk/>
            <pc:sldMk cId="1190162136" sldId="993"/>
            <ac:spMk id="2" creationId="{00000000-0000-0000-0000-000000000000}"/>
          </ac:spMkLst>
        </pc:spChg>
      </pc:sldChg>
      <pc:sldChg chg="modSp mod modNotesTx">
        <pc:chgData name="Shine Shan" userId="b7c6eb4e-f16b-4f98-8979-51a2899ee8f3" providerId="ADAL" clId="{6B7690B4-DFEE-4D5C-BE5F-B31E7E7FCBDC}" dt="2026-09-19T08:53:08.093" v="1222" actId="20577"/>
        <pc:sldMkLst>
          <pc:docMk/>
          <pc:sldMk cId="3781070369" sldId="1059"/>
        </pc:sldMkLst>
        <pc:spChg chg="mod">
          <ac:chgData name="Shine Shan" userId="b7c6eb4e-f16b-4f98-8979-51a2899ee8f3" providerId="ADAL" clId="{6B7690B4-DFEE-4D5C-BE5F-B31E7E7FCBDC}" dt="2026-09-19T08:53:08.093" v="1222" actId="20577"/>
          <ac:spMkLst>
            <pc:docMk/>
            <pc:sldMk cId="3781070369" sldId="1059"/>
            <ac:spMk id="3" creationId="{26325545-AE83-B7AF-9365-E6B60C4C4805}"/>
          </ac:spMkLst>
        </pc:spChg>
      </pc:sldChg>
      <pc:sldChg chg="modSp mod modNotes modNotesTx">
        <pc:chgData name="Shine Shan" userId="b7c6eb4e-f16b-4f98-8979-51a2899ee8f3" providerId="ADAL" clId="{6B7690B4-DFEE-4D5C-BE5F-B31E7E7FCBDC}" dt="2026-09-15T11:37:56.565" v="1080" actId="20577"/>
        <pc:sldMkLst>
          <pc:docMk/>
          <pc:sldMk cId="3404584461" sldId="1068"/>
        </pc:sldMkLst>
        <pc:spChg chg="mod">
          <ac:chgData name="Shine Shan" userId="b7c6eb4e-f16b-4f98-8979-51a2899ee8f3" providerId="ADAL" clId="{6B7690B4-DFEE-4D5C-BE5F-B31E7E7FCBDC}" dt="2026-09-15T11:37:52.253" v="1079" actId="14100"/>
          <ac:spMkLst>
            <pc:docMk/>
            <pc:sldMk cId="3404584461" sldId="1068"/>
            <ac:spMk id="3" creationId="{DEA23D8D-D1D1-79A6-A4A3-5DB58C7CDE37}"/>
          </ac:spMkLst>
        </pc:spChg>
      </pc:sldChg>
      <pc:sldChg chg="addSp delSp modSp add mod">
        <pc:chgData name="Shine Shan" userId="b7c6eb4e-f16b-4f98-8979-51a2899ee8f3" providerId="ADAL" clId="{6B7690B4-DFEE-4D5C-BE5F-B31E7E7FCBDC}" dt="2026-09-13T09:55:30.070" v="363" actId="1076"/>
        <pc:sldMkLst>
          <pc:docMk/>
          <pc:sldMk cId="591393152" sldId="1071"/>
        </pc:sldMkLst>
        <pc:spChg chg="mod">
          <ac:chgData name="Shine Shan" userId="b7c6eb4e-f16b-4f98-8979-51a2899ee8f3" providerId="ADAL" clId="{6B7690B4-DFEE-4D5C-BE5F-B31E7E7FCBDC}" dt="2026-09-13T09:55:30.070" v="363" actId="1076"/>
          <ac:spMkLst>
            <pc:docMk/>
            <pc:sldMk cId="591393152" sldId="1071"/>
            <ac:spMk id="2" creationId="{4D5530E3-A9DB-6A5E-2B6B-BCB7CBD1B21C}"/>
          </ac:spMkLst>
        </pc:spChg>
        <pc:graphicFrameChg chg="mod modGraphic">
          <ac:chgData name="Shine Shan" userId="b7c6eb4e-f16b-4f98-8979-51a2899ee8f3" providerId="ADAL" clId="{6B7690B4-DFEE-4D5C-BE5F-B31E7E7FCBDC}" dt="2026-09-13T09:55:23.493" v="361" actId="1076"/>
          <ac:graphicFrameMkLst>
            <pc:docMk/>
            <pc:sldMk cId="591393152" sldId="1071"/>
            <ac:graphicFrameMk id="9" creationId="{5CEB279A-CB0B-E802-BF04-ABCEF8797112}"/>
          </ac:graphicFrameMkLst>
        </pc:graphicFrameChg>
      </pc:sldChg>
      <pc:sldChg chg="modSp new mod modNotesTx">
        <pc:chgData name="Shine Shan" userId="b7c6eb4e-f16b-4f98-8979-51a2899ee8f3" providerId="ADAL" clId="{6B7690B4-DFEE-4D5C-BE5F-B31E7E7FCBDC}" dt="2026-09-13T10:36:13.492" v="451" actId="27636"/>
        <pc:sldMkLst>
          <pc:docMk/>
          <pc:sldMk cId="2953138881" sldId="1072"/>
        </pc:sldMkLst>
        <pc:spChg chg="mod">
          <ac:chgData name="Shine Shan" userId="b7c6eb4e-f16b-4f98-8979-51a2899ee8f3" providerId="ADAL" clId="{6B7690B4-DFEE-4D5C-BE5F-B31E7E7FCBDC}" dt="2026-09-13T10:25:31.711" v="423" actId="255"/>
          <ac:spMkLst>
            <pc:docMk/>
            <pc:sldMk cId="2953138881" sldId="1072"/>
            <ac:spMk id="2" creationId="{F1A7A9B6-37C7-C83E-A230-EFA4A400AEE4}"/>
          </ac:spMkLst>
        </pc:spChg>
        <pc:spChg chg="mod">
          <ac:chgData name="Shine Shan" userId="b7c6eb4e-f16b-4f98-8979-51a2899ee8f3" providerId="ADAL" clId="{6B7690B4-DFEE-4D5C-BE5F-B31E7E7FCBDC}" dt="2026-09-13T10:36:13.492" v="451" actId="27636"/>
          <ac:spMkLst>
            <pc:docMk/>
            <pc:sldMk cId="2953138881" sldId="1072"/>
            <ac:spMk id="3" creationId="{573EF09D-4183-5D51-657A-4032B5DA4216}"/>
          </ac:spMkLst>
        </pc:spChg>
      </pc:sldChg>
      <pc:sldChg chg="modSp new mod modNotesTx">
        <pc:chgData name="Shine Shan" userId="b7c6eb4e-f16b-4f98-8979-51a2899ee8f3" providerId="ADAL" clId="{6B7690B4-DFEE-4D5C-BE5F-B31E7E7FCBDC}" dt="2026-09-15T09:27:58.020" v="957" actId="113"/>
        <pc:sldMkLst>
          <pc:docMk/>
          <pc:sldMk cId="1682565381" sldId="1073"/>
        </pc:sldMkLst>
        <pc:spChg chg="mod">
          <ac:chgData name="Shine Shan" userId="b7c6eb4e-f16b-4f98-8979-51a2899ee8f3" providerId="ADAL" clId="{6B7690B4-DFEE-4D5C-BE5F-B31E7E7FCBDC}" dt="2026-09-14T16:05:38.539" v="700" actId="255"/>
          <ac:spMkLst>
            <pc:docMk/>
            <pc:sldMk cId="1682565381" sldId="1073"/>
            <ac:spMk id="2" creationId="{9485B89C-5FCE-420C-D430-30D587834792}"/>
          </ac:spMkLst>
        </pc:spChg>
        <pc:spChg chg="mod">
          <ac:chgData name="Shine Shan" userId="b7c6eb4e-f16b-4f98-8979-51a2899ee8f3" providerId="ADAL" clId="{6B7690B4-DFEE-4D5C-BE5F-B31E7E7FCBDC}" dt="2026-09-15T09:27:58.020" v="957" actId="113"/>
          <ac:spMkLst>
            <pc:docMk/>
            <pc:sldMk cId="1682565381" sldId="1073"/>
            <ac:spMk id="3" creationId="{AA350E44-9382-7348-F968-06F4C0A8A326}"/>
          </ac:spMkLst>
        </pc:spChg>
      </pc:sldChg>
      <pc:sldChg chg="addSp delSp modSp new mod modNotesTx">
        <pc:chgData name="Shine Shan" userId="b7c6eb4e-f16b-4f98-8979-51a2899ee8f3" providerId="ADAL" clId="{6B7690B4-DFEE-4D5C-BE5F-B31E7E7FCBDC}" dt="2026-09-15T10:49:57.700" v="1069" actId="14100"/>
        <pc:sldMkLst>
          <pc:docMk/>
          <pc:sldMk cId="1500630109" sldId="1074"/>
        </pc:sldMkLst>
        <pc:spChg chg="mod">
          <ac:chgData name="Shine Shan" userId="b7c6eb4e-f16b-4f98-8979-51a2899ee8f3" providerId="ADAL" clId="{6B7690B4-DFEE-4D5C-BE5F-B31E7E7FCBDC}" dt="2026-09-14T17:26:55.284" v="881" actId="1076"/>
          <ac:spMkLst>
            <pc:docMk/>
            <pc:sldMk cId="1500630109" sldId="1074"/>
            <ac:spMk id="2" creationId="{01FE9A17-ED38-EA13-1BB5-2CE715E18146}"/>
          </ac:spMkLst>
        </pc:spChg>
        <pc:spChg chg="mod">
          <ac:chgData name="Shine Shan" userId="b7c6eb4e-f16b-4f98-8979-51a2899ee8f3" providerId="ADAL" clId="{6B7690B4-DFEE-4D5C-BE5F-B31E7E7FCBDC}" dt="2026-09-15T10:49:57.700" v="1069" actId="14100"/>
          <ac:spMkLst>
            <pc:docMk/>
            <pc:sldMk cId="1500630109" sldId="1074"/>
            <ac:spMk id="3" creationId="{5EDB7EED-E827-225A-89BD-33CC2A204B3B}"/>
          </ac:spMkLst>
        </pc:spChg>
        <pc:picChg chg="add mod">
          <ac:chgData name="Shine Shan" userId="b7c6eb4e-f16b-4f98-8979-51a2899ee8f3" providerId="ADAL" clId="{6B7690B4-DFEE-4D5C-BE5F-B31E7E7FCBDC}" dt="2026-09-14T17:26:15.169" v="865" actId="14100"/>
          <ac:picMkLst>
            <pc:docMk/>
            <pc:sldMk cId="1500630109" sldId="1074"/>
            <ac:picMk id="8" creationId="{754F6AB4-C0AB-A6E7-1D3C-FF2FD529FEA7}"/>
          </ac:picMkLst>
        </pc:picChg>
      </pc:sldChg>
      <pc:sldChg chg="modSp new mod modNotesTx">
        <pc:chgData name="Shine Shan" userId="b7c6eb4e-f16b-4f98-8979-51a2899ee8f3" providerId="ADAL" clId="{6B7690B4-DFEE-4D5C-BE5F-B31E7E7FCBDC}" dt="2026-09-15T14:17:12.519" v="1096" actId="14100"/>
        <pc:sldMkLst>
          <pc:docMk/>
          <pc:sldMk cId="1994697123" sldId="1075"/>
        </pc:sldMkLst>
        <pc:spChg chg="mod">
          <ac:chgData name="Shine Shan" userId="b7c6eb4e-f16b-4f98-8979-51a2899ee8f3" providerId="ADAL" clId="{6B7690B4-DFEE-4D5C-BE5F-B31E7E7FCBDC}" dt="2026-09-15T09:31:29.317" v="991" actId="1076"/>
          <ac:spMkLst>
            <pc:docMk/>
            <pc:sldMk cId="1994697123" sldId="1075"/>
            <ac:spMk id="2" creationId="{E0B52657-0C0E-2698-3225-BB8D64C34A40}"/>
          </ac:spMkLst>
        </pc:spChg>
        <pc:spChg chg="mod">
          <ac:chgData name="Shine Shan" userId="b7c6eb4e-f16b-4f98-8979-51a2899ee8f3" providerId="ADAL" clId="{6B7690B4-DFEE-4D5C-BE5F-B31E7E7FCBDC}" dt="2026-09-15T14:17:12.519" v="1096" actId="14100"/>
          <ac:spMkLst>
            <pc:docMk/>
            <pc:sldMk cId="1994697123" sldId="1075"/>
            <ac:spMk id="3" creationId="{8D0E0D89-620F-0C76-4ACD-961F05D344FA}"/>
          </ac:spMkLst>
        </pc:spChg>
      </pc:sldChg>
      <pc:sldChg chg="modSp new">
        <pc:chgData name="Shine Shan" userId="b7c6eb4e-f16b-4f98-8979-51a2899ee8f3" providerId="ADAL" clId="{6B7690B4-DFEE-4D5C-BE5F-B31E7E7FCBDC}" dt="2026-09-15T11:40:45.583" v="1091"/>
        <pc:sldMkLst>
          <pc:docMk/>
          <pc:sldMk cId="2395180514" sldId="1077"/>
        </pc:sldMkLst>
        <pc:spChg chg="mod">
          <ac:chgData name="Shine Shan" userId="b7c6eb4e-f16b-4f98-8979-51a2899ee8f3" providerId="ADAL" clId="{6B7690B4-DFEE-4D5C-BE5F-B31E7E7FCBDC}" dt="2026-09-15T11:40:45.583" v="1091"/>
          <ac:spMkLst>
            <pc:docMk/>
            <pc:sldMk cId="2395180514" sldId="1077"/>
            <ac:spMk id="2" creationId="{6D825967-F4DB-FF3C-CD97-78D1893FE036}"/>
          </ac:spMkLst>
        </pc:spChg>
        <pc:spChg chg="mod">
          <ac:chgData name="Shine Shan" userId="b7c6eb4e-f16b-4f98-8979-51a2899ee8f3" providerId="ADAL" clId="{6B7690B4-DFEE-4D5C-BE5F-B31E7E7FCBDC}" dt="2026-09-15T11:40:35.044" v="1090"/>
          <ac:spMkLst>
            <pc:docMk/>
            <pc:sldMk cId="2395180514" sldId="1077"/>
            <ac:spMk id="3" creationId="{65E3A462-87C5-A569-6A39-811E501A6063}"/>
          </ac:spMkLst>
        </pc:spChg>
      </pc:sldChg>
      <pc:sldChg chg="modSp new mod">
        <pc:chgData name="Shine Shan" userId="b7c6eb4e-f16b-4f98-8979-51a2899ee8f3" providerId="ADAL" clId="{6B7690B4-DFEE-4D5C-BE5F-B31E7E7FCBDC}" dt="2026-09-16T17:06:57.372" v="1204" actId="255"/>
        <pc:sldMkLst>
          <pc:docMk/>
          <pc:sldMk cId="1916704126" sldId="1078"/>
        </pc:sldMkLst>
        <pc:spChg chg="mod">
          <ac:chgData name="Shine Shan" userId="b7c6eb4e-f16b-4f98-8979-51a2899ee8f3" providerId="ADAL" clId="{6B7690B4-DFEE-4D5C-BE5F-B31E7E7FCBDC}" dt="2026-09-16T17:00:49.940" v="1132" actId="1076"/>
          <ac:spMkLst>
            <pc:docMk/>
            <pc:sldMk cId="1916704126" sldId="1078"/>
            <ac:spMk id="2" creationId="{D90F7B83-C764-3AA4-9C8B-4BB376B5B606}"/>
          </ac:spMkLst>
        </pc:spChg>
        <pc:spChg chg="mod">
          <ac:chgData name="Shine Shan" userId="b7c6eb4e-f16b-4f98-8979-51a2899ee8f3" providerId="ADAL" clId="{6B7690B4-DFEE-4D5C-BE5F-B31E7E7FCBDC}" dt="2026-09-16T17:06:57.372" v="1204" actId="255"/>
          <ac:spMkLst>
            <pc:docMk/>
            <pc:sldMk cId="1916704126" sldId="1078"/>
            <ac:spMk id="3" creationId="{2DFCDD96-660F-93F6-927E-EE0531CAE0C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EC80AF-E1BD-4658-A31A-4CCBEBE54651}" type="datetimeFigureOut">
              <a:rPr lang="en-GB" smtClean="0"/>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D3EA3E-083B-40F2-A048-99AAF50B41B3}" type="slidenum">
              <a:rPr lang="en-GB" smtClean="0"/>
              <a:t>‹#›</a:t>
            </a:fld>
            <a:endParaRPr lang="en-GB"/>
          </a:p>
        </p:txBody>
      </p:sp>
    </p:spTree>
    <p:extLst>
      <p:ext uri="{BB962C8B-B14F-4D97-AF65-F5344CB8AC3E}">
        <p14:creationId xmlns:p14="http://schemas.microsoft.com/office/powerpoint/2010/main" val="793179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sets you up with </a:t>
            </a:r>
            <a:r>
              <a:rPr lang="en-GB" b="0" dirty="0"/>
              <a:t>what you need to start the module smoothly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41E4D-569A-4B7C-8F48-6E387179B2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109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684000">
              <a:lnSpc>
                <a:spcPct val="120000"/>
              </a:lnSpc>
              <a:spcBef>
                <a:spcPts val="0"/>
              </a:spcBef>
            </a:pPr>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2</a:t>
            </a:fld>
            <a:endParaRPr lang="en-GB"/>
          </a:p>
        </p:txBody>
      </p:sp>
    </p:spTree>
    <p:extLst>
      <p:ext uri="{BB962C8B-B14F-4D97-AF65-F5344CB8AC3E}">
        <p14:creationId xmlns:p14="http://schemas.microsoft.com/office/powerpoint/2010/main" val="2255310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ct val="120000"/>
              </a:lnSpc>
              <a:spcBef>
                <a:spcPts val="0"/>
              </a:spcBef>
            </a:pPr>
            <a:r>
              <a:rPr lang="en-GB" sz="1200" dirty="0"/>
              <a:t>We use programs to </a:t>
            </a:r>
            <a:r>
              <a:rPr lang="en-GB" sz="1200" b="1" dirty="0"/>
              <a:t>interact with computers</a:t>
            </a:r>
            <a:r>
              <a:rPr lang="en-GB" sz="1200" dirty="0"/>
              <a:t>.</a:t>
            </a:r>
          </a:p>
          <a:p>
            <a:pPr>
              <a:lnSpc>
                <a:spcPct val="120000"/>
              </a:lnSpc>
              <a:spcBef>
                <a:spcPts val="0"/>
              </a:spcBef>
            </a:pPr>
            <a:r>
              <a:rPr lang="en-GB" sz="1200" dirty="0"/>
              <a:t>Programs are written so </a:t>
            </a:r>
            <a:r>
              <a:rPr lang="en-GB" sz="1200" b="1" dirty="0"/>
              <a:t>computers can understand them</a:t>
            </a:r>
            <a:r>
              <a:rPr lang="en-GB" sz="1200" dirty="0"/>
              <a:t>.</a:t>
            </a:r>
          </a:p>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3</a:t>
            </a:fld>
            <a:endParaRPr lang="en-GB"/>
          </a:p>
        </p:txBody>
      </p:sp>
    </p:spTree>
    <p:extLst>
      <p:ext uri="{BB962C8B-B14F-4D97-AF65-F5344CB8AC3E}">
        <p14:creationId xmlns:p14="http://schemas.microsoft.com/office/powerpoint/2010/main" val="1255855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41E4D-569A-4B7C-8F48-6E387179B2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014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ct val="100000"/>
              </a:lnSpc>
              <a:spcBef>
                <a:spcPts val="0"/>
              </a:spcBef>
            </a:pPr>
            <a:r>
              <a:rPr lang="en-GB" b="1" dirty="0"/>
              <a:t>Machine independent</a:t>
            </a:r>
            <a:r>
              <a:rPr lang="en-GB" dirty="0"/>
              <a:t> – “Write once, run anywhere”</a:t>
            </a:r>
          </a:p>
          <a:p>
            <a:pPr>
              <a:lnSpc>
                <a:spcPct val="100000"/>
              </a:lnSpc>
              <a:spcBef>
                <a:spcPts val="0"/>
              </a:spcBef>
            </a:pPr>
            <a:r>
              <a:rPr lang="en-GB" b="1" dirty="0"/>
              <a:t>High-level</a:t>
            </a:r>
            <a:r>
              <a:rPr lang="en-GB" dirty="0"/>
              <a:t>, </a:t>
            </a:r>
            <a:r>
              <a:rPr lang="en-GB" b="1" dirty="0"/>
              <a:t>general-purpose</a:t>
            </a:r>
            <a:r>
              <a:rPr lang="en-GB" dirty="0"/>
              <a:t>, </a:t>
            </a:r>
            <a:r>
              <a:rPr lang="en-GB" b="1" dirty="0"/>
              <a:t>object-oriented </a:t>
            </a:r>
            <a:r>
              <a:rPr lang="en-GB" dirty="0"/>
              <a:t>programming </a:t>
            </a:r>
            <a:r>
              <a:rPr lang="en-GB" b="1" dirty="0"/>
              <a:t>(OOP)</a:t>
            </a:r>
            <a:r>
              <a:rPr lang="en-GB" dirty="0"/>
              <a:t> language</a:t>
            </a:r>
          </a:p>
          <a:p>
            <a:pPr>
              <a:lnSpc>
                <a:spcPct val="100000"/>
              </a:lnSpc>
              <a:spcBef>
                <a:spcPts val="0"/>
              </a:spcBef>
            </a:pPr>
            <a:r>
              <a:rPr lang="en-GB" dirty="0"/>
              <a:t>General-purpose: </a:t>
            </a:r>
            <a:r>
              <a:rPr lang="en-GB" b="1" dirty="0"/>
              <a:t>Desktop, server and  mobile device applications</a:t>
            </a:r>
          </a:p>
          <a:p>
            <a:pPr>
              <a:lnSpc>
                <a:spcPct val="100000"/>
              </a:lnSpc>
              <a:spcBef>
                <a:spcPts val="0"/>
              </a:spcBef>
            </a:pPr>
            <a:endParaRPr lang="en-GB" dirty="0"/>
          </a:p>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5</a:t>
            </a:fld>
            <a:endParaRPr lang="en-GB"/>
          </a:p>
        </p:txBody>
      </p:sp>
    </p:spTree>
    <p:extLst>
      <p:ext uri="{BB962C8B-B14F-4D97-AF65-F5344CB8AC3E}">
        <p14:creationId xmlns:p14="http://schemas.microsoft.com/office/powerpoint/2010/main" val="1727226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6</a:t>
            </a:fld>
            <a:endParaRPr lang="en-GB"/>
          </a:p>
        </p:txBody>
      </p:sp>
    </p:spTree>
    <p:extLst>
      <p:ext uri="{BB962C8B-B14F-4D97-AF65-F5344CB8AC3E}">
        <p14:creationId xmlns:p14="http://schemas.microsoft.com/office/powerpoint/2010/main" val="1492282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41E4D-569A-4B7C-8F48-6E387179B2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323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8</a:t>
            </a:fld>
            <a:endParaRPr lang="en-GB"/>
          </a:p>
        </p:txBody>
      </p:sp>
    </p:spTree>
    <p:extLst>
      <p:ext uri="{BB962C8B-B14F-4D97-AF65-F5344CB8AC3E}">
        <p14:creationId xmlns:p14="http://schemas.microsoft.com/office/powerpoint/2010/main" val="3288259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9</a:t>
            </a:fld>
            <a:endParaRPr lang="en-GB"/>
          </a:p>
        </p:txBody>
      </p:sp>
    </p:spTree>
    <p:extLst>
      <p:ext uri="{BB962C8B-B14F-4D97-AF65-F5344CB8AC3E}">
        <p14:creationId xmlns:p14="http://schemas.microsoft.com/office/powerpoint/2010/main" val="1803642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10</a:t>
            </a:fld>
            <a:endParaRPr lang="en-GB"/>
          </a:p>
        </p:txBody>
      </p:sp>
    </p:spTree>
    <p:extLst>
      <p:ext uri="{BB962C8B-B14F-4D97-AF65-F5344CB8AC3E}">
        <p14:creationId xmlns:p14="http://schemas.microsoft.com/office/powerpoint/2010/main" val="1230322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B8DF9-5215-CCAF-1124-504FF83D2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FE53F-35E7-2F2A-8248-8B0D43DEA06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E3C598-A7B9-138D-CB3C-53BE09AEE9C7}"/>
              </a:ext>
            </a:extLst>
          </p:cNvPr>
          <p:cNvSpPr>
            <a:spLocks noGrp="1"/>
          </p:cNvSpPr>
          <p:nvPr>
            <p:ph type="body" idx="1"/>
          </p:nvPr>
        </p:nvSpPr>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GB" sz="1200" dirty="0"/>
              <a:t>Learning Activities and Resources</a:t>
            </a:r>
            <a:endParaRPr lang="en-GB" b="0" dirty="0"/>
          </a:p>
          <a:p>
            <a:pPr marL="0" marR="0" lvl="0" indent="0" algn="l" defTabSz="914400" rtl="0" eaLnBrk="1" fontAlgn="auto" latinLnBrk="0" hangingPunct="1">
              <a:lnSpc>
                <a:spcPct val="120000"/>
              </a:lnSpc>
              <a:spcBef>
                <a:spcPts val="0"/>
              </a:spcBef>
              <a:spcAft>
                <a:spcPts val="0"/>
              </a:spcAft>
              <a:buClrTx/>
              <a:buSzTx/>
              <a:buFontTx/>
              <a:buNone/>
              <a:tabLst/>
              <a:defRPr/>
            </a:pPr>
            <a:r>
              <a:rPr lang="en-GB" b="0" dirty="0"/>
              <a:t>48+152(</a:t>
            </a:r>
            <a:r>
              <a:rPr lang="en-GB" sz="1200" b="0" kern="1200" dirty="0">
                <a:solidFill>
                  <a:schemeClr val="tx1"/>
                </a:solidFill>
                <a:effectLst/>
                <a:latin typeface="+mn-lt"/>
                <a:ea typeface="+mn-ea"/>
                <a:cs typeface="+mn-cs"/>
              </a:rPr>
              <a:t>GUIDED INDEPENDENT STUDY</a:t>
            </a:r>
            <a:r>
              <a:rPr lang="en-GB" b="0" dirty="0"/>
              <a:t>)</a:t>
            </a:r>
          </a:p>
          <a:p>
            <a:pPr marL="0" indent="0">
              <a:lnSpc>
                <a:spcPct val="120000"/>
              </a:lnSpc>
              <a:spcBef>
                <a:spcPts val="0"/>
              </a:spcBef>
              <a:buNone/>
            </a:pPr>
            <a:endParaRPr lang="en-GB" dirty="0"/>
          </a:p>
        </p:txBody>
      </p:sp>
      <p:sp>
        <p:nvSpPr>
          <p:cNvPr id="4" name="Slide Number Placeholder 3">
            <a:extLst>
              <a:ext uri="{FF2B5EF4-FFF2-40B4-BE49-F238E27FC236}">
                <a16:creationId xmlns:a16="http://schemas.microsoft.com/office/drawing/2014/main" id="{8DA1480A-4D3A-77B5-5AF2-5DFD1B5988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41E4D-569A-4B7C-8F48-6E387179B2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94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12</a:t>
            </a:fld>
            <a:endParaRPr lang="en-GB"/>
          </a:p>
        </p:txBody>
      </p:sp>
    </p:spTree>
    <p:extLst>
      <p:ext uri="{BB962C8B-B14F-4D97-AF65-F5344CB8AC3E}">
        <p14:creationId xmlns:p14="http://schemas.microsoft.com/office/powerpoint/2010/main" val="1159393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41E4D-569A-4B7C-8F48-6E387179B2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67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41E4D-569A-4B7C-8F48-6E387179B21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010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D3EA3E-083B-40F2-A048-99AAF50B41B3}" type="slidenum">
              <a:rPr lang="en-GB" smtClean="0"/>
              <a:t>15</a:t>
            </a:fld>
            <a:endParaRPr lang="en-GB"/>
          </a:p>
        </p:txBody>
      </p:sp>
    </p:spTree>
    <p:extLst>
      <p:ext uri="{BB962C8B-B14F-4D97-AF65-F5344CB8AC3E}">
        <p14:creationId xmlns:p14="http://schemas.microsoft.com/office/powerpoint/2010/main" val="2668970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904616"/>
          </a:xfrm>
        </p:spPr>
        <p:txBody>
          <a:bodyPr anchor="b"/>
          <a:lstStyle>
            <a:lvl1pPr algn="ctr">
              <a:defRPr sz="60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3200" b="1">
                <a:latin typeface="Courier New" panose="02070309020205020404" pitchFamily="49" charset="0"/>
                <a:cs typeface="Courier New" panose="020703090202050204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r>
              <a:rPr lang="en-US"/>
              <a:t>4/10/2021</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3123043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b="0">
                <a:latin typeface="+mj-lt"/>
                <a:cs typeface="Courier New" panose="02070309020205020404" pitchFamily="49"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r>
              <a:rPr lang="en-US"/>
              <a:t>4/10/2021</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1026646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b="1">
                <a:solidFill>
                  <a:schemeClr val="tx1">
                    <a:tint val="75000"/>
                  </a:schemeClr>
                </a:solidFill>
                <a:latin typeface="Courier New" panose="02070309020205020404" pitchFamily="49" charset="0"/>
                <a:cs typeface="Courier New" panose="02070309020205020404" pitchFamily="49"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r>
              <a:rPr lang="en-US"/>
              <a:t>4/10/2021</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198961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r>
              <a:rPr lang="en-US"/>
              <a:t>4/10/2021</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4001893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normAutofit/>
          </a:bodyPr>
          <a:lstStyle>
            <a:lvl1pPr>
              <a:defRPr sz="3600"/>
            </a:lvl1pPr>
          </a:lstStyle>
          <a:p>
            <a:r>
              <a:rPr lang="en-US" dirty="0"/>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ourier New" panose="02070309020205020404" pitchFamily="49" charset="0"/>
                <a:cs typeface="Courier New" panose="02070309020205020404" pitchFamily="49"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ourier New" panose="02070309020205020404" pitchFamily="49" charset="0"/>
                <a:cs typeface="Courier New" panose="02070309020205020404" pitchFamily="49"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r>
              <a:rPr lang="en-US"/>
              <a:t>4/10/2021</a:t>
            </a:r>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1527844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lvl1pPr>
              <a:defRPr sz="36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r>
              <a:rPr lang="en-US"/>
              <a:t>4/10/2021</a:t>
            </a:r>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3711746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4/10/2021</a:t>
            </a:r>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112780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4/10/2021</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295676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4/10/2021</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3204121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Screensho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7724" y="457200"/>
            <a:ext cx="3932237" cy="1600200"/>
          </a:xfrm>
        </p:spPr>
        <p:txBody>
          <a:bodyPr anchor="t"/>
          <a:lstStyle>
            <a:lvl1pPr>
              <a:defRPr sz="3200" b="1">
                <a:solidFill>
                  <a:schemeClr val="accent5"/>
                </a:solidFill>
                <a:latin typeface="Courier New" panose="02070309020205020404" pitchFamily="49" charset="0"/>
                <a:cs typeface="Courier New" panose="02070309020205020404" pitchFamily="49" charset="0"/>
              </a:defRPr>
            </a:lvl1pPr>
          </a:lstStyle>
          <a:p>
            <a:r>
              <a:rPr lang="en-US" dirty="0"/>
              <a:t>Click to edit Master title style</a:t>
            </a:r>
            <a:endParaRPr lang="en-GB" dirty="0"/>
          </a:p>
        </p:txBody>
      </p:sp>
      <p:sp>
        <p:nvSpPr>
          <p:cNvPr id="3" name="Picture Placeholder 2"/>
          <p:cNvSpPr>
            <a:spLocks noGrp="1"/>
          </p:cNvSpPr>
          <p:nvPr>
            <p:ph type="pic" idx="1"/>
          </p:nvPr>
        </p:nvSpPr>
        <p:spPr>
          <a:xfrm>
            <a:off x="4533964" y="457201"/>
            <a:ext cx="7234364" cy="54086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327724" y="2057400"/>
            <a:ext cx="3932237" cy="3811588"/>
          </a:xfrm>
        </p:spPr>
        <p:txBody>
          <a:bodyPr>
            <a:normAutofit/>
          </a:bodyPr>
          <a:lstStyle>
            <a:lvl1pPr marL="0" indent="0">
              <a:buFont typeface="Arial" panose="020B0604020202020204" pitchFamily="34" charse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0"/>
            <a:endParaRPr lang="en-US" dirty="0"/>
          </a:p>
        </p:txBody>
      </p:sp>
      <p:sp>
        <p:nvSpPr>
          <p:cNvPr id="5" name="Date Placeholder 4"/>
          <p:cNvSpPr>
            <a:spLocks noGrp="1"/>
          </p:cNvSpPr>
          <p:nvPr>
            <p:ph type="dt" sz="half" idx="10"/>
          </p:nvPr>
        </p:nvSpPr>
        <p:spPr/>
        <p:txBody>
          <a:bodyPr/>
          <a:lstStyle/>
          <a:p>
            <a:r>
              <a:rPr lang="en-US"/>
              <a:t>4/10/2021</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1639732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US"/>
              <a:t>4/10/2021</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3198658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US"/>
              <a:t>4/10/2021</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64A08E-0BCB-4CFF-9501-451C31A9AE46}" type="slidenum">
              <a:rPr lang="en-GB" smtClean="0"/>
              <a:t>‹#›</a:t>
            </a:fld>
            <a:endParaRPr lang="en-GB"/>
          </a:p>
        </p:txBody>
      </p:sp>
    </p:spTree>
    <p:extLst>
      <p:ext uri="{BB962C8B-B14F-4D97-AF65-F5344CB8AC3E}">
        <p14:creationId xmlns:p14="http://schemas.microsoft.com/office/powerpoint/2010/main" val="2163921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4/10/2021</a:t>
            </a:r>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64A08E-0BCB-4CFF-9501-451C31A9AE46}" type="slidenum">
              <a:rPr lang="en-GB" smtClean="0"/>
              <a:t>‹#›</a:t>
            </a:fld>
            <a:endParaRPr lang="en-GB"/>
          </a:p>
        </p:txBody>
      </p:sp>
    </p:spTree>
    <p:extLst>
      <p:ext uri="{BB962C8B-B14F-4D97-AF65-F5344CB8AC3E}">
        <p14:creationId xmlns:p14="http://schemas.microsoft.com/office/powerpoint/2010/main" val="5363560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b="1" kern="1200">
          <a:solidFill>
            <a:schemeClr val="accent5"/>
          </a:solidFill>
          <a:latin typeface="Courier New" panose="02070309020205020404" pitchFamily="49" charset="0"/>
          <a:ea typeface="+mj-ea"/>
          <a:cs typeface="Courier New" panose="02070309020205020404" pitchFamily="49"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p4"/><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video" Target="../media/media2.mp4"/><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mystudies.brighton.ac.uk/"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studentcentral.brighton.ac.uk/ultra/courses/_133072_1/outlin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my.brighton.ac.uk/"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ultra.content.blackboardcdn.com/ultra/uiv3902.1.0-rel.16_12eb121" TargetMode="External"/><Relationship Id="rId3" Type="http://schemas.openxmlformats.org/officeDocument/2006/relationships/hyperlink" Target="mailto:ATE-office@brighton.ac.uk" TargetMode="External"/><Relationship Id="rId7" Type="http://schemas.openxmlformats.org/officeDocument/2006/relationships/hyperlink" Target="mailto:K.Rodriguez@brighton.ac.u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mailto:A.Chernov@brighton.ac.uk" TargetMode="External"/><Relationship Id="rId5" Type="http://schemas.openxmlformats.org/officeDocument/2006/relationships/hyperlink" Target="mailto:R.P.Evans@brighton.ac.uk" TargetMode="External"/><Relationship Id="rId4" Type="http://schemas.openxmlformats.org/officeDocument/2006/relationships/hyperlink" Target="mailto:ATE-Computing-and-Games@brighton.ac.uk"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8637" y="694063"/>
            <a:ext cx="11654725" cy="4763324"/>
          </a:xfrm>
        </p:spPr>
        <p:txBody>
          <a:bodyPr>
            <a:noAutofit/>
          </a:bodyPr>
          <a:lstStyle/>
          <a:p>
            <a:r>
              <a:rPr lang="en-GB" sz="5400" dirty="0"/>
              <a:t>CI401</a:t>
            </a:r>
            <a:br>
              <a:rPr lang="en-GB" sz="5400" dirty="0"/>
            </a:br>
            <a:r>
              <a:rPr lang="en-GB" sz="5400" dirty="0"/>
              <a:t>Introduction to programming</a:t>
            </a:r>
            <a:br>
              <a:rPr lang="en-GB" sz="5400" dirty="0"/>
            </a:br>
            <a:br>
              <a:rPr lang="en-GB" sz="5400" dirty="0"/>
            </a:br>
            <a:r>
              <a:rPr lang="en-GB" sz="5400" dirty="0"/>
              <a:t> </a:t>
            </a:r>
            <a:br>
              <a:rPr lang="en-GB" sz="5400" dirty="0"/>
            </a:br>
            <a:r>
              <a:rPr lang="en-GB" sz="5400" dirty="0"/>
              <a:t>Module, Assessment</a:t>
            </a:r>
            <a:br>
              <a:rPr lang="en-GB" sz="5400" dirty="0"/>
            </a:br>
            <a:r>
              <a:rPr lang="en-GB" sz="5400" dirty="0"/>
              <a:t>&amp; Resources</a:t>
            </a:r>
          </a:p>
        </p:txBody>
      </p:sp>
    </p:spTree>
    <p:extLst>
      <p:ext uri="{BB962C8B-B14F-4D97-AF65-F5344CB8AC3E}">
        <p14:creationId xmlns:p14="http://schemas.microsoft.com/office/powerpoint/2010/main" val="1190162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9EB96-9A69-7992-358A-2FE49F8D2DCF}"/>
              </a:ext>
            </a:extLst>
          </p:cNvPr>
          <p:cNvSpPr>
            <a:spLocks noGrp="1"/>
          </p:cNvSpPr>
          <p:nvPr>
            <p:ph type="title"/>
          </p:nvPr>
        </p:nvSpPr>
        <p:spPr/>
        <p:txBody>
          <a:bodyPr>
            <a:normAutofit/>
          </a:bodyPr>
          <a:lstStyle/>
          <a:p>
            <a:r>
              <a:rPr lang="en-US" altLang="zh-CN" sz="4400" spc="-1" dirty="0">
                <a:solidFill>
                  <a:srgbClr val="4472C4"/>
                </a:solidFill>
                <a:latin typeface="Courier New"/>
              </a:rPr>
              <a:t>What We Will Cover</a:t>
            </a:r>
            <a:endParaRPr lang="en-GB" sz="4400" dirty="0"/>
          </a:p>
        </p:txBody>
      </p:sp>
      <p:sp>
        <p:nvSpPr>
          <p:cNvPr id="3" name="Content Placeholder 2">
            <a:extLst>
              <a:ext uri="{FF2B5EF4-FFF2-40B4-BE49-F238E27FC236}">
                <a16:creationId xmlns:a16="http://schemas.microsoft.com/office/drawing/2014/main" id="{DEA23D8D-D1D1-79A6-A4A3-5DB58C7CDE37}"/>
              </a:ext>
            </a:extLst>
          </p:cNvPr>
          <p:cNvSpPr>
            <a:spLocks noGrp="1"/>
          </p:cNvSpPr>
          <p:nvPr>
            <p:ph idx="1"/>
          </p:nvPr>
        </p:nvSpPr>
        <p:spPr>
          <a:xfrm>
            <a:off x="838200" y="1825625"/>
            <a:ext cx="11049000" cy="3623197"/>
          </a:xfrm>
        </p:spPr>
        <p:txBody>
          <a:bodyPr/>
          <a:lstStyle/>
          <a:p>
            <a:pPr>
              <a:lnSpc>
                <a:spcPct val="100000"/>
              </a:lnSpc>
            </a:pPr>
            <a:r>
              <a:rPr lang="en-GB" b="1" dirty="0"/>
              <a:t>Module Introduction</a:t>
            </a:r>
            <a:r>
              <a:rPr lang="en-GB" dirty="0"/>
              <a:t>  -  overview, learning outcomes, and assessment</a:t>
            </a:r>
          </a:p>
          <a:p>
            <a:pPr>
              <a:lnSpc>
                <a:spcPct val="100000"/>
              </a:lnSpc>
            </a:pPr>
            <a:r>
              <a:rPr lang="en-GB" b="1" dirty="0"/>
              <a:t>Learning Activities and Resources </a:t>
            </a:r>
            <a:r>
              <a:rPr lang="en-GB" dirty="0"/>
              <a:t>-  lectures, labs, and learning materials </a:t>
            </a:r>
          </a:p>
          <a:p>
            <a:pPr>
              <a:lnSpc>
                <a:spcPct val="100000"/>
              </a:lnSpc>
            </a:pPr>
            <a:r>
              <a:rPr lang="en-GB" b="1" dirty="0"/>
              <a:t>Practical Info</a:t>
            </a:r>
            <a:r>
              <a:rPr lang="en-GB" dirty="0"/>
              <a:t>  -  timetable, module team &amp; contacts</a:t>
            </a:r>
          </a:p>
          <a:p>
            <a:pPr marL="0" indent="0">
              <a:buNone/>
            </a:pPr>
            <a:endParaRPr lang="en-GB" dirty="0"/>
          </a:p>
        </p:txBody>
      </p:sp>
      <p:sp>
        <p:nvSpPr>
          <p:cNvPr id="4" name="Slide Number Placeholder 3">
            <a:extLst>
              <a:ext uri="{FF2B5EF4-FFF2-40B4-BE49-F238E27FC236}">
                <a16:creationId xmlns:a16="http://schemas.microsoft.com/office/drawing/2014/main" id="{9865D441-3874-BC37-2B7F-C4825D30E857}"/>
              </a:ext>
            </a:extLst>
          </p:cNvPr>
          <p:cNvSpPr>
            <a:spLocks noGrp="1"/>
          </p:cNvSpPr>
          <p:nvPr>
            <p:ph type="sldNum" sz="quarter" idx="12"/>
          </p:nvPr>
        </p:nvSpPr>
        <p:spPr/>
        <p:txBody>
          <a:bodyPr/>
          <a:lstStyle/>
          <a:p>
            <a:fld id="{4A64A08E-0BCB-4CFF-9501-451C31A9AE46}" type="slidenum">
              <a:rPr lang="en-GB" smtClean="0"/>
              <a:t>2</a:t>
            </a:fld>
            <a:endParaRPr lang="en-GB"/>
          </a:p>
        </p:txBody>
      </p:sp>
    </p:spTree>
    <p:extLst>
      <p:ext uri="{BB962C8B-B14F-4D97-AF65-F5344CB8AC3E}">
        <p14:creationId xmlns:p14="http://schemas.microsoft.com/office/powerpoint/2010/main" val="340458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5B89C-5FCE-420C-D430-30D587834792}"/>
              </a:ext>
            </a:extLst>
          </p:cNvPr>
          <p:cNvSpPr>
            <a:spLocks noGrp="1"/>
          </p:cNvSpPr>
          <p:nvPr>
            <p:ph type="title"/>
          </p:nvPr>
        </p:nvSpPr>
        <p:spPr/>
        <p:txBody>
          <a:bodyPr>
            <a:normAutofit/>
          </a:bodyPr>
          <a:lstStyle/>
          <a:p>
            <a:r>
              <a:rPr lang="en-GB" sz="4400" dirty="0"/>
              <a:t>What Is Programming</a:t>
            </a:r>
          </a:p>
        </p:txBody>
      </p:sp>
      <p:sp>
        <p:nvSpPr>
          <p:cNvPr id="3" name="Content Placeholder 2">
            <a:extLst>
              <a:ext uri="{FF2B5EF4-FFF2-40B4-BE49-F238E27FC236}">
                <a16:creationId xmlns:a16="http://schemas.microsoft.com/office/drawing/2014/main" id="{AA350E44-9382-7348-F968-06F4C0A8A326}"/>
              </a:ext>
            </a:extLst>
          </p:cNvPr>
          <p:cNvSpPr>
            <a:spLocks noGrp="1"/>
          </p:cNvSpPr>
          <p:nvPr>
            <p:ph idx="1"/>
          </p:nvPr>
        </p:nvSpPr>
        <p:spPr>
          <a:xfrm>
            <a:off x="838200" y="1600200"/>
            <a:ext cx="10515600" cy="4892676"/>
          </a:xfrm>
        </p:spPr>
        <p:txBody>
          <a:bodyPr>
            <a:normAutofit fontScale="85000" lnSpcReduction="10000"/>
          </a:bodyPr>
          <a:lstStyle/>
          <a:p>
            <a:pPr>
              <a:lnSpc>
                <a:spcPct val="110000"/>
              </a:lnSpc>
            </a:pPr>
            <a:r>
              <a:rPr lang="en-GB" b="1" dirty="0"/>
              <a:t>A program</a:t>
            </a:r>
            <a:r>
              <a:rPr lang="en-GB" dirty="0"/>
              <a:t> is a set of instructions that tells a computer what to do. A program is also called software or an application.</a:t>
            </a:r>
          </a:p>
          <a:p>
            <a:pPr lvl="0">
              <a:lnSpc>
                <a:spcPct val="110000"/>
              </a:lnSpc>
            </a:pPr>
            <a:r>
              <a:rPr lang="en-GB" b="1" dirty="0"/>
              <a:t>Programming</a:t>
            </a:r>
            <a:r>
              <a:rPr lang="en-GB" dirty="0"/>
              <a:t> is writing instructions that a computer can execute to perform a task.</a:t>
            </a:r>
          </a:p>
          <a:p>
            <a:pPr>
              <a:lnSpc>
                <a:spcPct val="110000"/>
              </a:lnSpc>
            </a:pPr>
            <a:r>
              <a:rPr lang="en-GB" b="1" dirty="0"/>
              <a:t>Programming languages</a:t>
            </a:r>
            <a:r>
              <a:rPr lang="en-GB" dirty="0"/>
              <a:t> are languages used to write instructions for computers.</a:t>
            </a:r>
          </a:p>
          <a:p>
            <a:pPr>
              <a:lnSpc>
                <a:spcPct val="110000"/>
              </a:lnSpc>
            </a:pPr>
            <a:r>
              <a:rPr lang="en-GB" dirty="0"/>
              <a:t>We use a programming language to write programs.</a:t>
            </a:r>
          </a:p>
          <a:p>
            <a:pPr lvl="0">
              <a:lnSpc>
                <a:spcPct val="110000"/>
              </a:lnSpc>
            </a:pPr>
            <a:r>
              <a:rPr lang="en-GB" dirty="0"/>
              <a:t>Programming tools help us write, compile, debug, build, and run programs.</a:t>
            </a:r>
          </a:p>
          <a:p>
            <a:pPr lvl="0">
              <a:lnSpc>
                <a:spcPct val="110000"/>
              </a:lnSpc>
            </a:pPr>
            <a:r>
              <a:rPr lang="en-GB" dirty="0"/>
              <a:t>An </a:t>
            </a:r>
            <a:r>
              <a:rPr lang="en-GB" b="1" dirty="0"/>
              <a:t>IDE (Integrated Development Environment)</a:t>
            </a:r>
            <a:r>
              <a:rPr lang="en-GB" dirty="0"/>
              <a:t> brings many of these tools together in one place, making programming easier and more efficient.</a:t>
            </a:r>
          </a:p>
          <a:p>
            <a:pPr lvl="0">
              <a:lnSpc>
                <a:spcPct val="110000"/>
              </a:lnSpc>
            </a:pPr>
            <a:r>
              <a:rPr lang="en-GB" dirty="0"/>
              <a:t>Programming allows us to create software, solve problems, and automate tasks.</a:t>
            </a:r>
          </a:p>
        </p:txBody>
      </p:sp>
      <p:sp>
        <p:nvSpPr>
          <p:cNvPr id="4" name="Slide Number Placeholder 3">
            <a:extLst>
              <a:ext uri="{FF2B5EF4-FFF2-40B4-BE49-F238E27FC236}">
                <a16:creationId xmlns:a16="http://schemas.microsoft.com/office/drawing/2014/main" id="{5AFE926A-B006-FA1F-DF97-D0E4DDD01D8A}"/>
              </a:ext>
            </a:extLst>
          </p:cNvPr>
          <p:cNvSpPr>
            <a:spLocks noGrp="1"/>
          </p:cNvSpPr>
          <p:nvPr>
            <p:ph type="sldNum" sz="quarter" idx="12"/>
          </p:nvPr>
        </p:nvSpPr>
        <p:spPr/>
        <p:txBody>
          <a:bodyPr/>
          <a:lstStyle/>
          <a:p>
            <a:fld id="{4A64A08E-0BCB-4CFF-9501-451C31A9AE46}" type="slidenum">
              <a:rPr lang="en-GB" smtClean="0"/>
              <a:t>3</a:t>
            </a:fld>
            <a:endParaRPr lang="en-GB"/>
          </a:p>
        </p:txBody>
      </p:sp>
    </p:spTree>
    <p:extLst>
      <p:ext uri="{BB962C8B-B14F-4D97-AF65-F5344CB8AC3E}">
        <p14:creationId xmlns:p14="http://schemas.microsoft.com/office/powerpoint/2010/main" val="1682565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9EFF9-E808-484D-90B3-1B8DC0ECE891}"/>
              </a:ext>
            </a:extLst>
          </p:cNvPr>
          <p:cNvSpPr>
            <a:spLocks noGrp="1"/>
          </p:cNvSpPr>
          <p:nvPr>
            <p:ph type="title"/>
          </p:nvPr>
        </p:nvSpPr>
        <p:spPr>
          <a:xfrm>
            <a:off x="617139" y="324314"/>
            <a:ext cx="10829926" cy="1325563"/>
          </a:xfrm>
        </p:spPr>
        <p:txBody>
          <a:bodyPr>
            <a:normAutofit/>
          </a:bodyPr>
          <a:lstStyle/>
          <a:p>
            <a:r>
              <a:rPr lang="en-GB" sz="4400" dirty="0"/>
              <a:t>Our Module – Introduction to Programming</a:t>
            </a:r>
          </a:p>
        </p:txBody>
      </p:sp>
      <p:sp>
        <p:nvSpPr>
          <p:cNvPr id="8" name="Slide Number Placeholder 7">
            <a:extLst>
              <a:ext uri="{FF2B5EF4-FFF2-40B4-BE49-F238E27FC236}">
                <a16:creationId xmlns:a16="http://schemas.microsoft.com/office/drawing/2014/main" id="{F40F1A6A-CBF2-7556-0207-86F00BD1AA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4A08E-0BCB-4CFF-9501-451C31A9AE4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A77A716-36F1-8006-6623-E5DD0443CA9A}"/>
              </a:ext>
            </a:extLst>
          </p:cNvPr>
          <p:cNvSpPr>
            <a:spLocks noGrp="1"/>
          </p:cNvSpPr>
          <p:nvPr>
            <p:ph idx="1"/>
          </p:nvPr>
        </p:nvSpPr>
        <p:spPr>
          <a:xfrm>
            <a:off x="553240" y="1792752"/>
            <a:ext cx="11155539" cy="4740934"/>
          </a:xfrm>
        </p:spPr>
        <p:txBody>
          <a:bodyPr>
            <a:normAutofit fontScale="92500"/>
          </a:bodyPr>
          <a:lstStyle/>
          <a:p>
            <a:pPr lvl="0">
              <a:lnSpc>
                <a:spcPct val="110000"/>
              </a:lnSpc>
            </a:pPr>
            <a:r>
              <a:rPr lang="en-GB" dirty="0"/>
              <a:t>The backbone of your studies in Year 1.</a:t>
            </a:r>
          </a:p>
          <a:p>
            <a:pPr lvl="0">
              <a:lnSpc>
                <a:spcPct val="110000"/>
              </a:lnSpc>
            </a:pPr>
            <a:r>
              <a:rPr lang="en-GB" dirty="0"/>
              <a:t>Builds an essential skill for all areas of Computer Science.</a:t>
            </a:r>
          </a:p>
          <a:p>
            <a:pPr lvl="0">
              <a:lnSpc>
                <a:spcPct val="110000"/>
              </a:lnSpc>
            </a:pPr>
            <a:r>
              <a:rPr lang="en-GB" dirty="0"/>
              <a:t>Taken by all computing course students.</a:t>
            </a:r>
          </a:p>
          <a:p>
            <a:pPr lvl="0">
              <a:lnSpc>
                <a:spcPct val="110000"/>
              </a:lnSpc>
            </a:pPr>
            <a:r>
              <a:rPr lang="en-GB" dirty="0"/>
              <a:t>Develops transferable, industry-relevant programming skills.</a:t>
            </a:r>
          </a:p>
          <a:p>
            <a:pPr lvl="0">
              <a:lnSpc>
                <a:spcPct val="110000"/>
              </a:lnSpc>
            </a:pPr>
            <a:r>
              <a:rPr lang="en-GB" dirty="0"/>
              <a:t>In this module, we will use </a:t>
            </a:r>
            <a:r>
              <a:rPr lang="en-GB" b="1" dirty="0"/>
              <a:t>Java</a:t>
            </a:r>
            <a:r>
              <a:rPr lang="en-GB" dirty="0"/>
              <a:t> to learn programming concepts and develop practical programming skills.</a:t>
            </a:r>
          </a:p>
          <a:p>
            <a:pPr lvl="0">
              <a:lnSpc>
                <a:spcPct val="110000"/>
              </a:lnSpc>
            </a:pPr>
            <a:r>
              <a:rPr lang="en-GB" dirty="0"/>
              <a:t>👉 Remember: This is not just a Java programming module - it is </a:t>
            </a:r>
            <a:r>
              <a:rPr lang="en-GB" b="1" dirty="0"/>
              <a:t>a programming module that uses Java as our main language. The programming concepts and skills you develop will carry over to other languages you meet in the future</a:t>
            </a:r>
            <a:r>
              <a:rPr lang="en-GB" dirty="0"/>
              <a:t>.</a:t>
            </a:r>
          </a:p>
        </p:txBody>
      </p:sp>
    </p:spTree>
    <p:extLst>
      <p:ext uri="{BB962C8B-B14F-4D97-AF65-F5344CB8AC3E}">
        <p14:creationId xmlns:p14="http://schemas.microsoft.com/office/powerpoint/2010/main" val="1821569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E9A17-ED38-EA13-1BB5-2CE715E18146}"/>
              </a:ext>
            </a:extLst>
          </p:cNvPr>
          <p:cNvSpPr>
            <a:spLocks noGrp="1"/>
          </p:cNvSpPr>
          <p:nvPr>
            <p:ph type="title"/>
          </p:nvPr>
        </p:nvSpPr>
        <p:spPr>
          <a:xfrm>
            <a:off x="838200" y="426525"/>
            <a:ext cx="10515600" cy="1122481"/>
          </a:xfrm>
        </p:spPr>
        <p:txBody>
          <a:bodyPr/>
          <a:lstStyle/>
          <a:p>
            <a:r>
              <a:rPr lang="en-GB" dirty="0"/>
              <a:t>Getting to Know Java</a:t>
            </a:r>
          </a:p>
        </p:txBody>
      </p:sp>
      <p:sp>
        <p:nvSpPr>
          <p:cNvPr id="3" name="Content Placeholder 2">
            <a:extLst>
              <a:ext uri="{FF2B5EF4-FFF2-40B4-BE49-F238E27FC236}">
                <a16:creationId xmlns:a16="http://schemas.microsoft.com/office/drawing/2014/main" id="{5EDB7EED-E827-225A-89BD-33CC2A204B3B}"/>
              </a:ext>
            </a:extLst>
          </p:cNvPr>
          <p:cNvSpPr>
            <a:spLocks noGrp="1"/>
          </p:cNvSpPr>
          <p:nvPr>
            <p:ph idx="1"/>
          </p:nvPr>
        </p:nvSpPr>
        <p:spPr>
          <a:xfrm>
            <a:off x="547301" y="1703681"/>
            <a:ext cx="11097398" cy="3427717"/>
          </a:xfrm>
        </p:spPr>
        <p:txBody>
          <a:bodyPr>
            <a:normAutofit/>
          </a:bodyPr>
          <a:lstStyle/>
          <a:p>
            <a:pPr lvl="0">
              <a:lnSpc>
                <a:spcPct val="120000"/>
              </a:lnSpc>
              <a:spcBef>
                <a:spcPts val="600"/>
              </a:spcBef>
            </a:pPr>
            <a:r>
              <a:rPr lang="en-GB" sz="3100" dirty="0"/>
              <a:t>A high-level programming language.</a:t>
            </a:r>
          </a:p>
          <a:p>
            <a:pPr lvl="0">
              <a:lnSpc>
                <a:spcPct val="120000"/>
              </a:lnSpc>
              <a:spcBef>
                <a:spcPts val="600"/>
              </a:spcBef>
            </a:pPr>
            <a:r>
              <a:rPr lang="en-GB" sz="3100" dirty="0"/>
              <a:t>Object-oriented programming.</a:t>
            </a:r>
          </a:p>
          <a:p>
            <a:pPr lvl="0">
              <a:lnSpc>
                <a:spcPct val="120000"/>
              </a:lnSpc>
              <a:spcBef>
                <a:spcPts val="600"/>
              </a:spcBef>
            </a:pPr>
            <a:r>
              <a:rPr lang="en-GB" sz="3100" dirty="0"/>
              <a:t>General-purpose, used to develop different kinds of applications.</a:t>
            </a:r>
          </a:p>
          <a:p>
            <a:pPr>
              <a:lnSpc>
                <a:spcPct val="120000"/>
              </a:lnSpc>
              <a:spcBef>
                <a:spcPts val="600"/>
              </a:spcBef>
            </a:pPr>
            <a:r>
              <a:rPr lang="en-GB" sz="3100" dirty="0"/>
              <a:t>Widely used in teaching, research, and industry.</a:t>
            </a:r>
          </a:p>
          <a:p>
            <a:pPr>
              <a:lnSpc>
                <a:spcPct val="120000"/>
              </a:lnSpc>
              <a:spcBef>
                <a:spcPts val="600"/>
              </a:spcBef>
            </a:pPr>
            <a:endParaRPr lang="en-GB" b="1" dirty="0"/>
          </a:p>
          <a:p>
            <a:endParaRPr lang="en-GB" dirty="0"/>
          </a:p>
        </p:txBody>
      </p:sp>
      <p:sp>
        <p:nvSpPr>
          <p:cNvPr id="4" name="Slide Number Placeholder 3">
            <a:extLst>
              <a:ext uri="{FF2B5EF4-FFF2-40B4-BE49-F238E27FC236}">
                <a16:creationId xmlns:a16="http://schemas.microsoft.com/office/drawing/2014/main" id="{D096A9A9-B1A4-339E-EB90-AB1E95C485FF}"/>
              </a:ext>
            </a:extLst>
          </p:cNvPr>
          <p:cNvSpPr>
            <a:spLocks noGrp="1"/>
          </p:cNvSpPr>
          <p:nvPr>
            <p:ph type="sldNum" sz="quarter" idx="12"/>
          </p:nvPr>
        </p:nvSpPr>
        <p:spPr/>
        <p:txBody>
          <a:bodyPr/>
          <a:lstStyle/>
          <a:p>
            <a:fld id="{4A64A08E-0BCB-4CFF-9501-451C31A9AE46}" type="slidenum">
              <a:rPr lang="en-GB" smtClean="0"/>
              <a:t>5</a:t>
            </a:fld>
            <a:endParaRPr lang="en-GB"/>
          </a:p>
        </p:txBody>
      </p:sp>
      <p:pic>
        <p:nvPicPr>
          <p:cNvPr id="8" name="Picture 7" descr="Java Logo">
            <a:extLst>
              <a:ext uri="{FF2B5EF4-FFF2-40B4-BE49-F238E27FC236}">
                <a16:creationId xmlns:a16="http://schemas.microsoft.com/office/drawing/2014/main" id="{754F6AB4-C0AB-A6E7-1D3C-FF2FD529FEA7}"/>
              </a:ext>
            </a:extLst>
          </p:cNvPr>
          <p:cNvPicPr>
            <a:picLocks noChangeAspect="1"/>
          </p:cNvPicPr>
          <p:nvPr/>
        </p:nvPicPr>
        <p:blipFill>
          <a:blip r:embed="rId3"/>
          <a:stretch>
            <a:fillRect/>
          </a:stretch>
        </p:blipFill>
        <p:spPr>
          <a:xfrm>
            <a:off x="8493241" y="271849"/>
            <a:ext cx="3293044" cy="1853513"/>
          </a:xfrm>
          <a:prstGeom prst="rect">
            <a:avLst/>
          </a:prstGeom>
        </p:spPr>
      </p:pic>
    </p:spTree>
    <p:extLst>
      <p:ext uri="{BB962C8B-B14F-4D97-AF65-F5344CB8AC3E}">
        <p14:creationId xmlns:p14="http://schemas.microsoft.com/office/powerpoint/2010/main" val="1500630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52657-0C0E-2698-3225-BB8D64C34A40}"/>
              </a:ext>
            </a:extLst>
          </p:cNvPr>
          <p:cNvSpPr>
            <a:spLocks noGrp="1"/>
          </p:cNvSpPr>
          <p:nvPr>
            <p:ph type="title"/>
          </p:nvPr>
        </p:nvSpPr>
        <p:spPr>
          <a:xfrm>
            <a:off x="516924" y="141802"/>
            <a:ext cx="11353800" cy="1087995"/>
          </a:xfrm>
        </p:spPr>
        <p:txBody>
          <a:bodyPr>
            <a:normAutofit/>
          </a:bodyPr>
          <a:lstStyle/>
          <a:p>
            <a:r>
              <a:rPr lang="en-GB" dirty="0"/>
              <a:t>BlueJ: Our Recommended IDE for Beginners</a:t>
            </a:r>
          </a:p>
        </p:txBody>
      </p:sp>
      <p:sp>
        <p:nvSpPr>
          <p:cNvPr id="3" name="Content Placeholder 2">
            <a:extLst>
              <a:ext uri="{FF2B5EF4-FFF2-40B4-BE49-F238E27FC236}">
                <a16:creationId xmlns:a16="http://schemas.microsoft.com/office/drawing/2014/main" id="{8D0E0D89-620F-0C76-4ACD-961F05D344FA}"/>
              </a:ext>
            </a:extLst>
          </p:cNvPr>
          <p:cNvSpPr>
            <a:spLocks noGrp="1"/>
          </p:cNvSpPr>
          <p:nvPr>
            <p:ph idx="1"/>
          </p:nvPr>
        </p:nvSpPr>
        <p:spPr>
          <a:xfrm>
            <a:off x="838200" y="1229797"/>
            <a:ext cx="10942674" cy="5176880"/>
          </a:xfrm>
        </p:spPr>
        <p:txBody>
          <a:bodyPr>
            <a:noAutofit/>
          </a:bodyPr>
          <a:lstStyle/>
          <a:p>
            <a:pPr>
              <a:lnSpc>
                <a:spcPct val="100000"/>
              </a:lnSpc>
              <a:spcBef>
                <a:spcPts val="0"/>
              </a:spcBef>
            </a:pPr>
            <a:r>
              <a:rPr lang="en-GB" sz="2400" b="1" dirty="0"/>
              <a:t>Why BlueJ </a:t>
            </a:r>
          </a:p>
          <a:p>
            <a:pPr marL="684000" lvl="0">
              <a:lnSpc>
                <a:spcPct val="100000"/>
              </a:lnSpc>
              <a:spcBef>
                <a:spcPts val="0"/>
              </a:spcBef>
            </a:pPr>
            <a:r>
              <a:rPr lang="en-GB" sz="2400" b="1" dirty="0">
                <a:latin typeface="+mn-lt"/>
              </a:rPr>
              <a:t>Beginner-friendly:</a:t>
            </a:r>
            <a:r>
              <a:rPr lang="en-GB" sz="2400" dirty="0">
                <a:latin typeface="+mn-lt"/>
              </a:rPr>
              <a:t> A simple starting environment for learning Java, designed with beginners in mind.</a:t>
            </a:r>
          </a:p>
          <a:p>
            <a:pPr marL="684000" lvl="0">
              <a:lnSpc>
                <a:spcPct val="100000"/>
              </a:lnSpc>
              <a:spcBef>
                <a:spcPts val="0"/>
              </a:spcBef>
            </a:pPr>
            <a:r>
              <a:rPr lang="en-GB" sz="2400" b="1" dirty="0">
                <a:latin typeface="+mn-lt"/>
              </a:rPr>
              <a:t>Focus on the code:</a:t>
            </a:r>
            <a:r>
              <a:rPr lang="en-GB" sz="2400" dirty="0">
                <a:latin typeface="+mn-lt"/>
              </a:rPr>
              <a:t> A simpler interface than more powerful IDEs, helping you focus on learning without unnecessary features.</a:t>
            </a:r>
          </a:p>
          <a:p>
            <a:pPr marL="684000" lvl="0">
              <a:lnSpc>
                <a:spcPct val="100000"/>
              </a:lnSpc>
              <a:spcBef>
                <a:spcPts val="0"/>
              </a:spcBef>
            </a:pPr>
            <a:r>
              <a:rPr lang="en-GB" sz="2400" b="1" dirty="0">
                <a:latin typeface="+mn-lt"/>
              </a:rPr>
              <a:t>Educational focus:</a:t>
            </a:r>
            <a:r>
              <a:rPr lang="en-GB" sz="2400" dirty="0">
                <a:latin typeface="+mn-lt"/>
              </a:rPr>
              <a:t> BlueJ was created especially for teaching and learning Java.</a:t>
            </a:r>
          </a:p>
          <a:p>
            <a:pPr marL="684000" lvl="0">
              <a:lnSpc>
                <a:spcPct val="100000"/>
              </a:lnSpc>
              <a:spcBef>
                <a:spcPts val="0"/>
              </a:spcBef>
            </a:pPr>
            <a:r>
              <a:rPr lang="en-GB" sz="2400" dirty="0">
                <a:latin typeface="+mn-lt"/>
              </a:rPr>
              <a:t>Available on the lab PCs.</a:t>
            </a:r>
          </a:p>
          <a:p>
            <a:pPr>
              <a:lnSpc>
                <a:spcPct val="100000"/>
              </a:lnSpc>
              <a:spcBef>
                <a:spcPts val="0"/>
              </a:spcBef>
            </a:pPr>
            <a:r>
              <a:rPr lang="en-GB" sz="2400" b="1" dirty="0"/>
              <a:t>Other IDEs</a:t>
            </a:r>
          </a:p>
          <a:p>
            <a:pPr marL="684000" lvl="0">
              <a:lnSpc>
                <a:spcPct val="100000"/>
              </a:lnSpc>
              <a:spcBef>
                <a:spcPts val="0"/>
              </a:spcBef>
            </a:pPr>
            <a:r>
              <a:rPr lang="en-GB" sz="2400" dirty="0">
                <a:latin typeface="+mn-lt"/>
              </a:rPr>
              <a:t>Other Java IDEs, such as Eclipse and IntelliJ IDEA, are also available on the lab PCs.</a:t>
            </a:r>
          </a:p>
          <a:p>
            <a:pPr marL="684000" lvl="0">
              <a:lnSpc>
                <a:spcPct val="100000"/>
              </a:lnSpc>
              <a:spcBef>
                <a:spcPts val="0"/>
              </a:spcBef>
            </a:pPr>
            <a:r>
              <a:rPr lang="en-GB" sz="2400" dirty="0">
                <a:latin typeface="+mn-lt"/>
              </a:rPr>
              <a:t>If you already have programming experience, you may use another IDE.</a:t>
            </a:r>
          </a:p>
          <a:p>
            <a:pPr>
              <a:lnSpc>
                <a:spcPct val="100000"/>
              </a:lnSpc>
              <a:spcBef>
                <a:spcPts val="0"/>
              </a:spcBef>
            </a:pPr>
            <a:r>
              <a:rPr lang="en-GB" sz="2400" dirty="0"/>
              <a:t>👉 </a:t>
            </a:r>
            <a:r>
              <a:rPr lang="en-GB" sz="2400" b="1" dirty="0"/>
              <a:t>Remember:</a:t>
            </a:r>
            <a:r>
              <a:rPr lang="en-GB" sz="2400" dirty="0"/>
              <a:t> </a:t>
            </a:r>
            <a:r>
              <a:rPr lang="en-GB" sz="2400" b="1" dirty="0"/>
              <a:t>The Java code </a:t>
            </a:r>
            <a:r>
              <a:rPr lang="en-GB" sz="2400" dirty="0"/>
              <a:t>you write</a:t>
            </a:r>
            <a:r>
              <a:rPr lang="en-GB" sz="2400" b="1" dirty="0"/>
              <a:t> is the same regardless of which IDE </a:t>
            </a:r>
            <a:r>
              <a:rPr lang="en-GB" sz="2400" dirty="0"/>
              <a:t>you use.</a:t>
            </a:r>
          </a:p>
        </p:txBody>
      </p:sp>
      <p:sp>
        <p:nvSpPr>
          <p:cNvPr id="4" name="Slide Number Placeholder 3">
            <a:extLst>
              <a:ext uri="{FF2B5EF4-FFF2-40B4-BE49-F238E27FC236}">
                <a16:creationId xmlns:a16="http://schemas.microsoft.com/office/drawing/2014/main" id="{9B831B50-D9B6-9DE6-AB97-16F9CE05FE11}"/>
              </a:ext>
            </a:extLst>
          </p:cNvPr>
          <p:cNvSpPr>
            <a:spLocks noGrp="1"/>
          </p:cNvSpPr>
          <p:nvPr>
            <p:ph type="sldNum" sz="quarter" idx="12"/>
          </p:nvPr>
        </p:nvSpPr>
        <p:spPr/>
        <p:txBody>
          <a:bodyPr/>
          <a:lstStyle/>
          <a:p>
            <a:fld id="{4A64A08E-0BCB-4CFF-9501-451C31A9AE46}" type="slidenum">
              <a:rPr lang="en-GB" smtClean="0"/>
              <a:t>6</a:t>
            </a:fld>
            <a:endParaRPr lang="en-GB"/>
          </a:p>
        </p:txBody>
      </p:sp>
    </p:spTree>
    <p:extLst>
      <p:ext uri="{BB962C8B-B14F-4D97-AF65-F5344CB8AC3E}">
        <p14:creationId xmlns:p14="http://schemas.microsoft.com/office/powerpoint/2010/main" val="1994697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C000C-B8D5-4B58-AAB4-0FCACD761924}"/>
              </a:ext>
            </a:extLst>
          </p:cNvPr>
          <p:cNvSpPr>
            <a:spLocks noGrp="1"/>
          </p:cNvSpPr>
          <p:nvPr>
            <p:ph type="title"/>
          </p:nvPr>
        </p:nvSpPr>
        <p:spPr>
          <a:xfrm>
            <a:off x="838198" y="235223"/>
            <a:ext cx="10515600" cy="1325563"/>
          </a:xfrm>
        </p:spPr>
        <p:txBody>
          <a:bodyPr>
            <a:normAutofit/>
          </a:bodyPr>
          <a:lstStyle/>
          <a:p>
            <a:r>
              <a:rPr lang="en-GB" sz="4400" dirty="0"/>
              <a:t>Module Learning Outcomes</a:t>
            </a:r>
          </a:p>
        </p:txBody>
      </p:sp>
      <p:graphicFrame>
        <p:nvGraphicFramePr>
          <p:cNvPr id="4" name="Content Placeholder 3">
            <a:extLst>
              <a:ext uri="{FF2B5EF4-FFF2-40B4-BE49-F238E27FC236}">
                <a16:creationId xmlns:a16="http://schemas.microsoft.com/office/drawing/2014/main" id="{AD7F506A-8584-4F43-B74A-08A184317C5B}"/>
              </a:ext>
            </a:extLst>
          </p:cNvPr>
          <p:cNvGraphicFramePr>
            <a:graphicFrameLocks noGrp="1"/>
          </p:cNvGraphicFramePr>
          <p:nvPr>
            <p:ph idx="1"/>
            <p:extLst>
              <p:ext uri="{D42A27DB-BD31-4B8C-83A1-F6EECF244321}">
                <p14:modId xmlns:p14="http://schemas.microsoft.com/office/powerpoint/2010/main" val="551290945"/>
              </p:ext>
            </p:extLst>
          </p:nvPr>
        </p:nvGraphicFramePr>
        <p:xfrm>
          <a:off x="470385" y="1560786"/>
          <a:ext cx="11251226" cy="4663440"/>
        </p:xfrm>
        <a:graphic>
          <a:graphicData uri="http://schemas.openxmlformats.org/drawingml/2006/table">
            <a:tbl>
              <a:tblPr firstRow="1" bandRow="1">
                <a:tableStyleId>{5C22544A-7EE6-4342-B048-85BDC9FD1C3A}</a:tableStyleId>
              </a:tblPr>
              <a:tblGrid>
                <a:gridCol w="1154818">
                  <a:extLst>
                    <a:ext uri="{9D8B030D-6E8A-4147-A177-3AD203B41FA5}">
                      <a16:colId xmlns:a16="http://schemas.microsoft.com/office/drawing/2014/main" val="4091152683"/>
                    </a:ext>
                  </a:extLst>
                </a:gridCol>
                <a:gridCol w="7505608">
                  <a:extLst>
                    <a:ext uri="{9D8B030D-6E8A-4147-A177-3AD203B41FA5}">
                      <a16:colId xmlns:a16="http://schemas.microsoft.com/office/drawing/2014/main" val="2613942725"/>
                    </a:ext>
                  </a:extLst>
                </a:gridCol>
                <a:gridCol w="2590800">
                  <a:extLst>
                    <a:ext uri="{9D8B030D-6E8A-4147-A177-3AD203B41FA5}">
                      <a16:colId xmlns:a16="http://schemas.microsoft.com/office/drawing/2014/main" val="934748098"/>
                    </a:ext>
                  </a:extLst>
                </a:gridCol>
              </a:tblGrid>
              <a:tr h="430624">
                <a:tc>
                  <a:txBody>
                    <a:bodyPr/>
                    <a:lstStyle/>
                    <a:p>
                      <a:endParaRPr lang="en-GB" sz="2400" dirty="0"/>
                    </a:p>
                  </a:txBody>
                  <a:tcPr/>
                </a:tc>
                <a:tc>
                  <a:txBody>
                    <a:bodyPr/>
                    <a:lstStyle/>
                    <a:p>
                      <a:r>
                        <a:rPr lang="en-GB" sz="2400" dirty="0"/>
                        <a:t>Learning outcome</a:t>
                      </a:r>
                    </a:p>
                  </a:txBody>
                  <a:tcPr/>
                </a:tc>
                <a:tc>
                  <a:txBody>
                    <a:bodyPr/>
                    <a:lstStyle/>
                    <a:p>
                      <a:r>
                        <a:rPr lang="en-GB" sz="2400" dirty="0"/>
                        <a:t>Shorthand</a:t>
                      </a:r>
                    </a:p>
                  </a:txBody>
                  <a:tcPr/>
                </a:tc>
                <a:extLst>
                  <a:ext uri="{0D108BD9-81ED-4DB2-BD59-A6C34878D82A}">
                    <a16:rowId xmlns:a16="http://schemas.microsoft.com/office/drawing/2014/main" val="989559165"/>
                  </a:ext>
                </a:extLst>
              </a:tr>
              <a:tr h="761873">
                <a:tc>
                  <a:txBody>
                    <a:bodyPr/>
                    <a:lstStyle/>
                    <a:p>
                      <a:pPr algn="ctr"/>
                      <a:r>
                        <a:rPr lang="en-GB" sz="2400" dirty="0"/>
                        <a:t>LO1</a:t>
                      </a:r>
                    </a:p>
                  </a:txBody>
                  <a:tcPr/>
                </a:tc>
                <a:tc>
                  <a:txBody>
                    <a:bodyPr/>
                    <a:lstStyle/>
                    <a:p>
                      <a:r>
                        <a:rPr lang="en-GB" sz="2400" dirty="0"/>
                        <a:t>Use sequence, selection and iteration to develop simple applications </a:t>
                      </a:r>
                    </a:p>
                  </a:txBody>
                  <a:tcPr/>
                </a:tc>
                <a:tc>
                  <a:txBody>
                    <a:bodyPr/>
                    <a:lstStyle/>
                    <a:p>
                      <a:r>
                        <a:rPr lang="en-GB" sz="2400" dirty="0"/>
                        <a:t>Control</a:t>
                      </a:r>
                    </a:p>
                  </a:txBody>
                  <a:tcPr/>
                </a:tc>
                <a:extLst>
                  <a:ext uri="{0D108BD9-81ED-4DB2-BD59-A6C34878D82A}">
                    <a16:rowId xmlns:a16="http://schemas.microsoft.com/office/drawing/2014/main" val="210082423"/>
                  </a:ext>
                </a:extLst>
              </a:tr>
              <a:tr h="430624">
                <a:tc>
                  <a:txBody>
                    <a:bodyPr/>
                    <a:lstStyle/>
                    <a:p>
                      <a:pPr algn="ctr"/>
                      <a:r>
                        <a:rPr lang="en-GB" sz="2400" dirty="0"/>
                        <a:t>LO2</a:t>
                      </a:r>
                    </a:p>
                  </a:txBody>
                  <a:tcPr/>
                </a:tc>
                <a:tc>
                  <a:txBody>
                    <a:bodyPr/>
                    <a:lstStyle/>
                    <a:p>
                      <a:r>
                        <a:rPr lang="en-GB" sz="2400" dirty="0"/>
                        <a:t>Utilise a variety of data types and collections</a:t>
                      </a:r>
                    </a:p>
                  </a:txBody>
                  <a:tcPr/>
                </a:tc>
                <a:tc>
                  <a:txBody>
                    <a:bodyPr/>
                    <a:lstStyle/>
                    <a:p>
                      <a:r>
                        <a:rPr lang="en-GB" sz="2400" dirty="0"/>
                        <a:t>Data</a:t>
                      </a:r>
                    </a:p>
                  </a:txBody>
                  <a:tcPr/>
                </a:tc>
                <a:extLst>
                  <a:ext uri="{0D108BD9-81ED-4DB2-BD59-A6C34878D82A}">
                    <a16:rowId xmlns:a16="http://schemas.microsoft.com/office/drawing/2014/main" val="673173002"/>
                  </a:ext>
                </a:extLst>
              </a:tr>
              <a:tr h="761873">
                <a:tc>
                  <a:txBody>
                    <a:bodyPr/>
                    <a:lstStyle/>
                    <a:p>
                      <a:pPr algn="ctr"/>
                      <a:r>
                        <a:rPr lang="en-GB" sz="2400" dirty="0"/>
                        <a:t>LO3</a:t>
                      </a:r>
                    </a:p>
                  </a:txBody>
                  <a:tcPr/>
                </a:tc>
                <a:tc>
                  <a:txBody>
                    <a:bodyPr/>
                    <a:lstStyle/>
                    <a:p>
                      <a:pPr lvl="0"/>
                      <a:r>
                        <a:rPr lang="en-GB" sz="2400" kern="1200" dirty="0">
                          <a:solidFill>
                            <a:schemeClr val="dk1"/>
                          </a:solidFill>
                          <a:effectLst/>
                          <a:latin typeface="+mn-lt"/>
                          <a:ea typeface="+mn-ea"/>
                          <a:cs typeface="+mn-cs"/>
                        </a:rPr>
                        <a:t>Design and develop simple programs, including detection and correction of errors in both logic and syntax</a:t>
                      </a:r>
                    </a:p>
                  </a:txBody>
                  <a:tcPr/>
                </a:tc>
                <a:tc>
                  <a:txBody>
                    <a:bodyPr/>
                    <a:lstStyle/>
                    <a:p>
                      <a:r>
                        <a:rPr lang="en-GB" sz="2400" dirty="0"/>
                        <a:t>Development (Dev)</a:t>
                      </a:r>
                    </a:p>
                  </a:txBody>
                  <a:tcPr/>
                </a:tc>
                <a:extLst>
                  <a:ext uri="{0D108BD9-81ED-4DB2-BD59-A6C34878D82A}">
                    <a16:rowId xmlns:a16="http://schemas.microsoft.com/office/drawing/2014/main" val="2245928827"/>
                  </a:ext>
                </a:extLst>
              </a:tr>
              <a:tr h="430624">
                <a:tc>
                  <a:txBody>
                    <a:bodyPr/>
                    <a:lstStyle/>
                    <a:p>
                      <a:pPr algn="ctr"/>
                      <a:r>
                        <a:rPr lang="en-GB" sz="2400" dirty="0"/>
                        <a:t>LO4</a:t>
                      </a:r>
                    </a:p>
                  </a:txBody>
                  <a:tcPr/>
                </a:tc>
                <a:tc>
                  <a:txBody>
                    <a:bodyPr/>
                    <a:lstStyle/>
                    <a:p>
                      <a:r>
                        <a:rPr lang="en-GB" sz="2400" dirty="0"/>
                        <a:t>Test and debug simple programs</a:t>
                      </a:r>
                    </a:p>
                  </a:txBody>
                  <a:tcPr/>
                </a:tc>
                <a:tc>
                  <a:txBody>
                    <a:bodyPr/>
                    <a:lstStyle/>
                    <a:p>
                      <a:r>
                        <a:rPr lang="en-GB" sz="2400" dirty="0"/>
                        <a:t>Test</a:t>
                      </a:r>
                    </a:p>
                  </a:txBody>
                  <a:tcPr/>
                </a:tc>
                <a:extLst>
                  <a:ext uri="{0D108BD9-81ED-4DB2-BD59-A6C34878D82A}">
                    <a16:rowId xmlns:a16="http://schemas.microsoft.com/office/drawing/2014/main" val="3053948587"/>
                  </a:ext>
                </a:extLst>
              </a:tr>
              <a:tr h="761873">
                <a:tc>
                  <a:txBody>
                    <a:bodyPr/>
                    <a:lstStyle/>
                    <a:p>
                      <a:pPr algn="ctr"/>
                      <a:r>
                        <a:rPr lang="en-GB" sz="2400" dirty="0"/>
                        <a:t>LO5</a:t>
                      </a:r>
                    </a:p>
                  </a:txBody>
                  <a:tcPr/>
                </a:tc>
                <a:tc>
                  <a:txBody>
                    <a:bodyPr/>
                    <a:lstStyle/>
                    <a:p>
                      <a:r>
                        <a:rPr lang="en-GB" sz="2400" dirty="0"/>
                        <a:t>Demonstrate a practical understanding of Object-Oriented programming techniques </a:t>
                      </a:r>
                    </a:p>
                  </a:txBody>
                  <a:tcPr/>
                </a:tc>
                <a:tc>
                  <a:txBody>
                    <a:bodyPr/>
                    <a:lstStyle/>
                    <a:p>
                      <a:r>
                        <a:rPr lang="en-GB" sz="2400" dirty="0"/>
                        <a:t>OO</a:t>
                      </a:r>
                    </a:p>
                  </a:txBody>
                  <a:tcPr/>
                </a:tc>
                <a:extLst>
                  <a:ext uri="{0D108BD9-81ED-4DB2-BD59-A6C34878D82A}">
                    <a16:rowId xmlns:a16="http://schemas.microsoft.com/office/drawing/2014/main" val="962438636"/>
                  </a:ext>
                </a:extLst>
              </a:tr>
              <a:tr h="761873">
                <a:tc>
                  <a:txBody>
                    <a:bodyPr/>
                    <a:lstStyle/>
                    <a:p>
                      <a:pPr algn="ctr"/>
                      <a:r>
                        <a:rPr lang="en-GB" sz="2400" dirty="0"/>
                        <a:t>LO6</a:t>
                      </a:r>
                    </a:p>
                  </a:txBody>
                  <a:tcPr/>
                </a:tc>
                <a:tc>
                  <a:txBody>
                    <a:bodyPr/>
                    <a:lstStyle/>
                    <a:p>
                      <a:r>
                        <a:rPr lang="en-GB" sz="2400" kern="1200" dirty="0">
                          <a:solidFill>
                            <a:schemeClr val="dk1"/>
                          </a:solidFill>
                          <a:effectLst/>
                          <a:latin typeface="+mn-lt"/>
                          <a:ea typeface="+mn-ea"/>
                          <a:cs typeface="+mn-cs"/>
                        </a:rPr>
                        <a:t>Provide documentation for programs including comments in code and simple technical descriptions</a:t>
                      </a:r>
                      <a:endParaRPr lang="en-GB" sz="2400" dirty="0"/>
                    </a:p>
                  </a:txBody>
                  <a:tcPr/>
                </a:tc>
                <a:tc>
                  <a:txBody>
                    <a:bodyPr/>
                    <a:lstStyle/>
                    <a:p>
                      <a:r>
                        <a:rPr lang="en-GB" sz="2400" dirty="0"/>
                        <a:t>Docs</a:t>
                      </a:r>
                    </a:p>
                  </a:txBody>
                  <a:tcPr/>
                </a:tc>
                <a:extLst>
                  <a:ext uri="{0D108BD9-81ED-4DB2-BD59-A6C34878D82A}">
                    <a16:rowId xmlns:a16="http://schemas.microsoft.com/office/drawing/2014/main" val="1848897185"/>
                  </a:ext>
                </a:extLst>
              </a:tr>
            </a:tbl>
          </a:graphicData>
        </a:graphic>
      </p:graphicFrame>
      <p:sp>
        <p:nvSpPr>
          <p:cNvPr id="6" name="Slide Number Placeholder 5">
            <a:extLst>
              <a:ext uri="{FF2B5EF4-FFF2-40B4-BE49-F238E27FC236}">
                <a16:creationId xmlns:a16="http://schemas.microsoft.com/office/drawing/2014/main" id="{823A533D-92E2-44BF-8463-13B0C4AAF2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4A08E-0BCB-4CFF-9501-451C31A9AE4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8702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7A9B6-37C7-C83E-A230-EFA4A400AEE4}"/>
              </a:ext>
            </a:extLst>
          </p:cNvPr>
          <p:cNvSpPr>
            <a:spLocks noGrp="1"/>
          </p:cNvSpPr>
          <p:nvPr>
            <p:ph type="title"/>
          </p:nvPr>
        </p:nvSpPr>
        <p:spPr/>
        <p:txBody>
          <a:bodyPr>
            <a:normAutofit/>
          </a:bodyPr>
          <a:lstStyle/>
          <a:p>
            <a:r>
              <a:rPr lang="en-GB" sz="4400" dirty="0"/>
              <a:t>No Matter Your Background</a:t>
            </a:r>
          </a:p>
        </p:txBody>
      </p:sp>
      <p:sp>
        <p:nvSpPr>
          <p:cNvPr id="3" name="Content Placeholder 2">
            <a:extLst>
              <a:ext uri="{FF2B5EF4-FFF2-40B4-BE49-F238E27FC236}">
                <a16:creationId xmlns:a16="http://schemas.microsoft.com/office/drawing/2014/main" id="{573EF09D-4183-5D51-657A-4032B5DA4216}"/>
              </a:ext>
            </a:extLst>
          </p:cNvPr>
          <p:cNvSpPr>
            <a:spLocks noGrp="1"/>
          </p:cNvSpPr>
          <p:nvPr>
            <p:ph idx="1"/>
          </p:nvPr>
        </p:nvSpPr>
        <p:spPr>
          <a:xfrm>
            <a:off x="838200" y="1729694"/>
            <a:ext cx="10515600" cy="4763181"/>
          </a:xfrm>
        </p:spPr>
        <p:txBody>
          <a:bodyPr>
            <a:normAutofit fontScale="92500"/>
          </a:bodyPr>
          <a:lstStyle/>
          <a:p>
            <a:pPr lvl="0">
              <a:lnSpc>
                <a:spcPct val="110000"/>
              </a:lnSpc>
            </a:pPr>
            <a:r>
              <a:rPr lang="en-GB" dirty="0"/>
              <a:t>Students come with </a:t>
            </a:r>
            <a:r>
              <a:rPr lang="en-GB" b="1" dirty="0"/>
              <a:t>different levels of experience</a:t>
            </a:r>
            <a:r>
              <a:rPr lang="en-GB" dirty="0"/>
              <a:t>. </a:t>
            </a:r>
          </a:p>
          <a:p>
            <a:pPr lvl="0">
              <a:lnSpc>
                <a:spcPct val="110000"/>
              </a:lnSpc>
            </a:pPr>
            <a:r>
              <a:rPr lang="en-GB" dirty="0"/>
              <a:t>You may be completely new to programming, or already have some experience. </a:t>
            </a:r>
          </a:p>
          <a:p>
            <a:pPr lvl="0">
              <a:lnSpc>
                <a:spcPct val="110000"/>
              </a:lnSpc>
            </a:pPr>
            <a:r>
              <a:rPr lang="en-GB" dirty="0"/>
              <a:t> 🧱 The module </a:t>
            </a:r>
            <a:r>
              <a:rPr lang="en-GB" b="1" dirty="0"/>
              <a:t>begins with foundational topics that everyone needs</a:t>
            </a:r>
            <a:r>
              <a:rPr lang="en-GB" dirty="0"/>
              <a:t>. </a:t>
            </a:r>
          </a:p>
          <a:p>
            <a:pPr lvl="0">
              <a:lnSpc>
                <a:spcPct val="110000"/>
              </a:lnSpc>
            </a:pPr>
            <a:r>
              <a:rPr lang="en-GB" dirty="0"/>
              <a:t>We build up step by step towards more advanced programming. </a:t>
            </a:r>
          </a:p>
          <a:p>
            <a:pPr lvl="0">
              <a:lnSpc>
                <a:spcPct val="110000"/>
              </a:lnSpc>
            </a:pPr>
            <a:r>
              <a:rPr lang="en-GB" dirty="0">
                <a:latin typeface="Segoe UI Emoji" panose="020B0502040204020203" pitchFamily="34" charset="0"/>
                <a:ea typeface="Segoe UI Emoji" panose="020B0502040204020203" pitchFamily="34" charset="0"/>
              </a:rPr>
              <a:t>🤝 </a:t>
            </a:r>
            <a:r>
              <a:rPr lang="en-GB" b="1" dirty="0"/>
              <a:t>Support is available for everyone</a:t>
            </a:r>
            <a:r>
              <a:rPr lang="en-GB" dirty="0"/>
              <a:t>. </a:t>
            </a:r>
          </a:p>
          <a:p>
            <a:pPr lvl="0">
              <a:lnSpc>
                <a:spcPct val="110000"/>
              </a:lnSpc>
            </a:pPr>
            <a:r>
              <a:rPr lang="en-GB" dirty="0">
                <a:latin typeface="Segoe UI Emoji" panose="020B0502040204020203" pitchFamily="34" charset="0"/>
                <a:ea typeface="Segoe UI Emoji" panose="020B0502040204020203" pitchFamily="34" charset="0"/>
              </a:rPr>
              <a:t>😊</a:t>
            </a:r>
            <a:r>
              <a:rPr lang="en-GB" dirty="0"/>
              <a:t> If you already have experience, you can use the introductory material as a refresher, explore additional challenges where appropriate, and feel free to come to us to discuss further challenges or tailored options.</a:t>
            </a:r>
          </a:p>
          <a:p>
            <a:endParaRPr lang="en-GB" dirty="0"/>
          </a:p>
        </p:txBody>
      </p:sp>
      <p:sp>
        <p:nvSpPr>
          <p:cNvPr id="4" name="Slide Number Placeholder 3">
            <a:extLst>
              <a:ext uri="{FF2B5EF4-FFF2-40B4-BE49-F238E27FC236}">
                <a16:creationId xmlns:a16="http://schemas.microsoft.com/office/drawing/2014/main" id="{BF9A12C9-8C48-217B-67D8-CF9D9303A31D}"/>
              </a:ext>
            </a:extLst>
          </p:cNvPr>
          <p:cNvSpPr>
            <a:spLocks noGrp="1"/>
          </p:cNvSpPr>
          <p:nvPr>
            <p:ph type="sldNum" sz="quarter" idx="12"/>
          </p:nvPr>
        </p:nvSpPr>
        <p:spPr/>
        <p:txBody>
          <a:bodyPr/>
          <a:lstStyle/>
          <a:p>
            <a:fld id="{4A64A08E-0BCB-4CFF-9501-451C31A9AE46}" type="slidenum">
              <a:rPr lang="en-GB" smtClean="0"/>
              <a:t>8</a:t>
            </a:fld>
            <a:endParaRPr lang="en-GB"/>
          </a:p>
        </p:txBody>
      </p:sp>
    </p:spTree>
    <p:extLst>
      <p:ext uri="{BB962C8B-B14F-4D97-AF65-F5344CB8AC3E}">
        <p14:creationId xmlns:p14="http://schemas.microsoft.com/office/powerpoint/2010/main" val="2953138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1E2DE-2832-3825-D24C-D6AD4B240565}"/>
              </a:ext>
            </a:extLst>
          </p:cNvPr>
          <p:cNvSpPr>
            <a:spLocks noGrp="1"/>
          </p:cNvSpPr>
          <p:nvPr>
            <p:ph type="title"/>
          </p:nvPr>
        </p:nvSpPr>
        <p:spPr>
          <a:xfrm>
            <a:off x="509953" y="221402"/>
            <a:ext cx="10515600" cy="1325563"/>
          </a:xfrm>
        </p:spPr>
        <p:txBody>
          <a:bodyPr>
            <a:normAutofit/>
          </a:bodyPr>
          <a:lstStyle/>
          <a:p>
            <a:r>
              <a:rPr lang="en-GB" sz="4400" spc="-1" dirty="0">
                <a:solidFill>
                  <a:srgbClr val="4472C4"/>
                </a:solidFill>
                <a:latin typeface="Courier New"/>
              </a:rPr>
              <a:t>Key Topics Ahead</a:t>
            </a:r>
            <a:endParaRPr lang="en-GB" sz="4400" dirty="0"/>
          </a:p>
        </p:txBody>
      </p:sp>
      <p:sp>
        <p:nvSpPr>
          <p:cNvPr id="3" name="Content Placeholder 2">
            <a:extLst>
              <a:ext uri="{FF2B5EF4-FFF2-40B4-BE49-F238E27FC236}">
                <a16:creationId xmlns:a16="http://schemas.microsoft.com/office/drawing/2014/main" id="{26325545-AE83-B7AF-9365-E6B60C4C4805}"/>
              </a:ext>
            </a:extLst>
          </p:cNvPr>
          <p:cNvSpPr>
            <a:spLocks noGrp="1"/>
          </p:cNvSpPr>
          <p:nvPr>
            <p:ph idx="1"/>
          </p:nvPr>
        </p:nvSpPr>
        <p:spPr>
          <a:xfrm>
            <a:off x="385818" y="1472783"/>
            <a:ext cx="8847868" cy="5008196"/>
          </a:xfrm>
        </p:spPr>
        <p:txBody>
          <a:bodyPr>
            <a:normAutofit fontScale="92500" lnSpcReduction="20000"/>
          </a:bodyPr>
          <a:lstStyle/>
          <a:p>
            <a:pPr marL="0" indent="0">
              <a:lnSpc>
                <a:spcPct val="110000"/>
              </a:lnSpc>
              <a:spcBef>
                <a:spcPts val="500"/>
              </a:spcBef>
              <a:buNone/>
            </a:pPr>
            <a:r>
              <a:rPr lang="en-GB" sz="3000" dirty="0"/>
              <a:t>To develop these programming skills, we will explore the following topics:</a:t>
            </a:r>
          </a:p>
          <a:p>
            <a:pPr marL="360000">
              <a:lnSpc>
                <a:spcPct val="110000"/>
              </a:lnSpc>
              <a:spcBef>
                <a:spcPts val="500"/>
              </a:spcBef>
            </a:pPr>
            <a:r>
              <a:rPr lang="en-GB" sz="2600" b="1" dirty="0">
                <a:latin typeface="+mn-lt"/>
              </a:rPr>
              <a:t>Basic coding</a:t>
            </a:r>
            <a:r>
              <a:rPr lang="en-GB" sz="2600" dirty="0">
                <a:latin typeface="+mn-lt"/>
              </a:rPr>
              <a:t>  -  making the computer do something</a:t>
            </a:r>
          </a:p>
          <a:p>
            <a:pPr marL="360000">
              <a:lnSpc>
                <a:spcPct val="110000"/>
              </a:lnSpc>
              <a:spcBef>
                <a:spcPts val="500"/>
              </a:spcBef>
            </a:pPr>
            <a:r>
              <a:rPr lang="en-GB" sz="2600" b="1" dirty="0">
                <a:latin typeface="+mn-lt"/>
              </a:rPr>
              <a:t>Understanding and working with data</a:t>
            </a:r>
            <a:endParaRPr lang="en-GB" sz="2600" dirty="0">
              <a:latin typeface="+mn-lt"/>
            </a:endParaRPr>
          </a:p>
          <a:p>
            <a:pPr marL="360000">
              <a:lnSpc>
                <a:spcPct val="110000"/>
              </a:lnSpc>
              <a:spcBef>
                <a:spcPts val="500"/>
              </a:spcBef>
            </a:pPr>
            <a:r>
              <a:rPr lang="en-GB" sz="2600" b="1" dirty="0">
                <a:latin typeface="+mn-lt"/>
              </a:rPr>
              <a:t>Object-Oriented Programming</a:t>
            </a:r>
            <a:r>
              <a:rPr lang="en-GB" sz="2600" dirty="0">
                <a:latin typeface="+mn-lt"/>
              </a:rPr>
              <a:t> </a:t>
            </a:r>
            <a:r>
              <a:rPr lang="en-GB" sz="2600" spc="-1" dirty="0">
                <a:solidFill>
                  <a:prstClr val="black"/>
                </a:solidFill>
                <a:latin typeface="+mn-lt"/>
              </a:rPr>
              <a:t> -  building larger programs using concepts like inheritance and encapsulation</a:t>
            </a:r>
          </a:p>
          <a:p>
            <a:pPr marL="360000">
              <a:lnSpc>
                <a:spcPct val="110000"/>
              </a:lnSpc>
              <a:spcBef>
                <a:spcPts val="500"/>
              </a:spcBef>
            </a:pPr>
            <a:r>
              <a:rPr lang="en-GB" sz="2600" b="1" spc="-1" dirty="0">
                <a:solidFill>
                  <a:prstClr val="black"/>
                </a:solidFill>
                <a:latin typeface="+mn-lt"/>
              </a:rPr>
              <a:t>Good coding practice </a:t>
            </a:r>
            <a:r>
              <a:rPr lang="en-GB" sz="2600" spc="-1" dirty="0">
                <a:solidFill>
                  <a:prstClr val="black"/>
                </a:solidFill>
                <a:latin typeface="+mn-lt"/>
              </a:rPr>
              <a:t> -  debugging, testing, and documenting your programs</a:t>
            </a:r>
          </a:p>
          <a:p>
            <a:pPr marL="360000">
              <a:lnSpc>
                <a:spcPct val="110000"/>
              </a:lnSpc>
              <a:spcBef>
                <a:spcPts val="500"/>
              </a:spcBef>
            </a:pPr>
            <a:r>
              <a:rPr lang="en-GB" sz="2600" b="1" dirty="0">
                <a:latin typeface="+mn-lt"/>
              </a:rPr>
              <a:t>Advanced programming techniques</a:t>
            </a:r>
            <a:r>
              <a:rPr lang="en-GB" sz="2600" dirty="0">
                <a:latin typeface="+mn-lt"/>
              </a:rPr>
              <a:t>  -  GUI &amp; animation, file handling, and more</a:t>
            </a:r>
          </a:p>
          <a:p>
            <a:pPr marL="360000">
              <a:lnSpc>
                <a:spcPct val="110000"/>
              </a:lnSpc>
              <a:spcBef>
                <a:spcPts val="500"/>
              </a:spcBef>
            </a:pPr>
            <a:r>
              <a:rPr lang="en-GB" dirty="0"/>
              <a:t>✨ Along the way, you will practise through </a:t>
            </a:r>
            <a:r>
              <a:rPr lang="en-GB" b="1"/>
              <a:t>weekly exercises </a:t>
            </a:r>
            <a:r>
              <a:rPr lang="en-GB" b="1" dirty="0"/>
              <a:t>and complete a coursework project </a:t>
            </a:r>
            <a:r>
              <a:rPr lang="en-GB" dirty="0"/>
              <a:t>that brings these ideas to life.</a:t>
            </a:r>
          </a:p>
          <a:p>
            <a:pPr marL="0" indent="0">
              <a:buNone/>
            </a:pPr>
            <a:endParaRPr lang="en-GB" dirty="0"/>
          </a:p>
        </p:txBody>
      </p:sp>
      <p:sp>
        <p:nvSpPr>
          <p:cNvPr id="4" name="Slide Number Placeholder 3">
            <a:extLst>
              <a:ext uri="{FF2B5EF4-FFF2-40B4-BE49-F238E27FC236}">
                <a16:creationId xmlns:a16="http://schemas.microsoft.com/office/drawing/2014/main" id="{8757A83C-3654-DEE4-04AD-04B23ACF67A6}"/>
              </a:ext>
            </a:extLst>
          </p:cNvPr>
          <p:cNvSpPr>
            <a:spLocks noGrp="1"/>
          </p:cNvSpPr>
          <p:nvPr>
            <p:ph type="sldNum" sz="quarter" idx="12"/>
          </p:nvPr>
        </p:nvSpPr>
        <p:spPr/>
        <p:txBody>
          <a:bodyPr/>
          <a:lstStyle/>
          <a:p>
            <a:fld id="{4A64A08E-0BCB-4CFF-9501-451C31A9AE46}" type="slidenum">
              <a:rPr lang="en-GB" smtClean="0"/>
              <a:t>9</a:t>
            </a:fld>
            <a:endParaRPr lang="en-GB"/>
          </a:p>
        </p:txBody>
      </p:sp>
      <p:pic>
        <p:nvPicPr>
          <p:cNvPr id="5" name="storm">
            <a:hlinkClick r:id="" action="ppaction://media"/>
            <a:extLst>
              <a:ext uri="{FF2B5EF4-FFF2-40B4-BE49-F238E27FC236}">
                <a16:creationId xmlns:a16="http://schemas.microsoft.com/office/drawing/2014/main" id="{350062FF-06C7-38A5-7B73-D1137BC3D9D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356320" y="2997666"/>
            <a:ext cx="2393188" cy="1782845"/>
          </a:xfrm>
          <a:prstGeom prst="rect">
            <a:avLst/>
          </a:prstGeom>
          <a:ln>
            <a:noFill/>
          </a:ln>
          <a:effectLst>
            <a:softEdge rad="112500"/>
          </a:effectLst>
        </p:spPr>
      </p:pic>
      <p:pic>
        <p:nvPicPr>
          <p:cNvPr id="6" name="breakout">
            <a:hlinkClick r:id="" action="ppaction://media"/>
            <a:extLst>
              <a:ext uri="{FF2B5EF4-FFF2-40B4-BE49-F238E27FC236}">
                <a16:creationId xmlns:a16="http://schemas.microsoft.com/office/drawing/2014/main" id="{019EACBB-5E37-AD92-E964-C090D9CE41E0}"/>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9356320" y="108622"/>
            <a:ext cx="2046111" cy="272832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a:extLst>
              <a:ext uri="{FF2B5EF4-FFF2-40B4-BE49-F238E27FC236}">
                <a16:creationId xmlns:a16="http://schemas.microsoft.com/office/drawing/2014/main" id="{3CF4B3F0-FA73-A8D0-A5AC-250B8908F191}"/>
              </a:ext>
            </a:extLst>
          </p:cNvPr>
          <p:cNvPicPr>
            <a:picLocks noChangeAspect="1"/>
          </p:cNvPicPr>
          <p:nvPr/>
        </p:nvPicPr>
        <p:blipFill>
          <a:blip r:embed="rId9"/>
          <a:srcRect b="23437"/>
          <a:stretch>
            <a:fillRect/>
          </a:stretch>
        </p:blipFill>
        <p:spPr>
          <a:xfrm>
            <a:off x="9356320" y="4941232"/>
            <a:ext cx="2449862" cy="17495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78107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66" fill="hold"/>
                                        <p:tgtEl>
                                          <p:spTgt spid="5"/>
                                        </p:tgtEl>
                                      </p:cBhvr>
                                    </p:cmd>
                                  </p:childTnLst>
                                </p:cTn>
                              </p:par>
                            </p:childTnLst>
                          </p:cTn>
                        </p:par>
                        <p:par>
                          <p:cTn id="7" fill="hold">
                            <p:stCondLst>
                              <p:cond delay="10166"/>
                            </p:stCondLst>
                            <p:childTnLst>
                              <p:par>
                                <p:cTn id="8" presetID="1" presetClass="mediacall" presetSubtype="0" fill="hold" nodeType="afterEffect">
                                  <p:stCondLst>
                                    <p:cond delay="0"/>
                                  </p:stCondLst>
                                  <p:childTnLst>
                                    <p:cmd type="call" cmd="playFrom(0.0)">
                                      <p:cBhvr>
                                        <p:cTn id="9" dur="750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6"/>
                                        </p:tgtEl>
                                      </p:cBhvr>
                                    </p:cmd>
                                  </p:childTnLst>
                                </p:cTn>
                              </p:par>
                            </p:childTnLst>
                          </p:cTn>
                        </p:par>
                      </p:childTnLst>
                    </p:cTn>
                  </p:par>
                </p:childTnLst>
              </p:cTn>
              <p:nextCondLst>
                <p:cond evt="onClick" delay="0">
                  <p:tgtEl>
                    <p:spTgt spid="6"/>
                  </p:tgtEl>
                </p:cond>
              </p:nextCondLst>
            </p:seq>
            <p:video>
              <p:cMediaNode vol="80000">
                <p:cTn id="20" repeatCount="indefinite" fill="hold" display="0">
                  <p:stCondLst>
                    <p:cond delay="indefinite"/>
                  </p:stCondLst>
                </p:cTn>
                <p:tgtEl>
                  <p:spTgt spid="5"/>
                </p:tgtEl>
              </p:cMediaNode>
            </p:video>
            <p:video>
              <p:cMediaNode vol="80000">
                <p:cTn id="21" repeatCount="indefinite"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p:cNvSpPr/>
          <p:nvPr/>
        </p:nvSpPr>
        <p:spPr>
          <a:xfrm>
            <a:off x="838080" y="327960"/>
            <a:ext cx="10514880" cy="1324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4400" b="1" i="0" u="none" strike="noStrike" kern="1200" cap="none" spc="-1" normalizeH="0" baseline="0" noProof="0" dirty="0">
                <a:ln>
                  <a:noFill/>
                </a:ln>
                <a:solidFill>
                  <a:srgbClr val="4472C4"/>
                </a:solidFill>
                <a:effectLst/>
                <a:uLnTx/>
                <a:uFillTx/>
                <a:latin typeface="Courier New"/>
                <a:ea typeface="+mn-ea"/>
                <a:cs typeface="+mn-cs"/>
              </a:rPr>
              <a:t>Assessment</a:t>
            </a:r>
          </a:p>
        </p:txBody>
      </p:sp>
      <p:sp>
        <p:nvSpPr>
          <p:cNvPr id="126" name="CustomShape 5"/>
          <p:cNvSpPr/>
          <p:nvPr/>
        </p:nvSpPr>
        <p:spPr>
          <a:xfrm>
            <a:off x="8610480" y="6356520"/>
            <a:ext cx="2742480" cy="36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5358DE-FD57-4B84-A9F2-8CE8DF5FC3B7}" type="slidenum">
              <a:rPr kumimoji="0" lang="en-GB" sz="1200" b="0" i="0" u="none" strike="noStrike" kern="1200" cap="none" spc="-1" normalizeH="0" baseline="0" noProof="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1" normalizeH="0" baseline="0" noProof="0">
              <a:ln>
                <a:noFill/>
              </a:ln>
              <a:solidFill>
                <a:prstClr val="black"/>
              </a:solidFill>
              <a:effectLst/>
              <a:uLnTx/>
              <a:uFillTx/>
              <a:latin typeface="Arial"/>
              <a:ea typeface="+mn-ea"/>
              <a:cs typeface="+mn-cs"/>
            </a:endParaRPr>
          </a:p>
        </p:txBody>
      </p:sp>
      <p:sp>
        <p:nvSpPr>
          <p:cNvPr id="5" name="Slide Number Placeholder 4">
            <a:extLst>
              <a:ext uri="{FF2B5EF4-FFF2-40B4-BE49-F238E27FC236}">
                <a16:creationId xmlns:a16="http://schemas.microsoft.com/office/drawing/2014/main" id="{49743131-4EB8-E59F-6A66-C54D6C6448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4A08E-0BCB-4CFF-9501-451C31A9AE4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CustomShape 2">
            <a:extLst>
              <a:ext uri="{FF2B5EF4-FFF2-40B4-BE49-F238E27FC236}">
                <a16:creationId xmlns:a16="http://schemas.microsoft.com/office/drawing/2014/main" id="{BC20F8E1-E35B-2BA6-4CDD-5B24811D95A2}"/>
              </a:ext>
            </a:extLst>
          </p:cNvPr>
          <p:cNvSpPr/>
          <p:nvPr/>
        </p:nvSpPr>
        <p:spPr>
          <a:xfrm>
            <a:off x="461489" y="1456262"/>
            <a:ext cx="11387074" cy="509658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5000"/>
          </a:bodyPr>
          <a:lstStyle/>
          <a:p>
            <a:pPr marL="228600" marR="0" lvl="0" indent="-227880" algn="l" defTabSz="914400" rtl="0" eaLnBrk="1" fontAlgn="auto" latinLnBrk="0" hangingPunct="1">
              <a:spcBef>
                <a:spcPts val="600"/>
              </a:spcBef>
              <a:buClr>
                <a:srgbClr val="000000"/>
              </a:buClr>
              <a:buSzTx/>
              <a:buFont typeface="Arial"/>
              <a:buChar char="•"/>
              <a:tabLst/>
              <a:defRPr/>
            </a:pPr>
            <a:r>
              <a:rPr lang="en-GB" sz="2900" b="1" spc="-1" dirty="0">
                <a:solidFill>
                  <a:prstClr val="black"/>
                </a:solidFill>
                <a:latin typeface="+mj-lt"/>
              </a:rPr>
              <a:t>A coursework project.</a:t>
            </a:r>
          </a:p>
          <a:p>
            <a:pPr marL="228600" marR="0" lvl="0" indent="-227880" algn="l" defTabSz="914400" rtl="0" eaLnBrk="1" fontAlgn="auto" latinLnBrk="0" hangingPunct="1">
              <a:spcBef>
                <a:spcPts val="600"/>
              </a:spcBef>
              <a:buClr>
                <a:srgbClr val="000000"/>
              </a:buClr>
              <a:buSzTx/>
              <a:buFont typeface="Arial"/>
              <a:buChar char="•"/>
              <a:tabLst/>
              <a:defRPr/>
            </a:pPr>
            <a:r>
              <a:rPr lang="en-GB" sz="2900" b="1" spc="-1" dirty="0">
                <a:solidFill>
                  <a:prstClr val="black"/>
                </a:solidFill>
                <a:latin typeface="+mj-lt"/>
              </a:rPr>
              <a:t>To pass, you need a minimum overall mark of 40 out of 100</a:t>
            </a:r>
          </a:p>
          <a:p>
            <a:pPr marL="228600" lvl="0" indent="-227880">
              <a:spcBef>
                <a:spcPts val="600"/>
              </a:spcBef>
              <a:buClr>
                <a:srgbClr val="000000"/>
              </a:buClr>
              <a:buFont typeface="Arial"/>
              <a:buChar char="•"/>
              <a:defRPr/>
            </a:pPr>
            <a:r>
              <a:rPr lang="en-GB" sz="2900" dirty="0"/>
              <a:t>📑 The </a:t>
            </a:r>
            <a:r>
              <a:rPr lang="en-GB" sz="2900" b="1" dirty="0"/>
              <a:t>Assessment Brief</a:t>
            </a:r>
            <a:r>
              <a:rPr lang="en-GB" sz="2900" dirty="0"/>
              <a:t> in the Assessment Information area on </a:t>
            </a:r>
            <a:r>
              <a:rPr lang="en-GB" sz="2900" dirty="0" err="1"/>
              <a:t>MyStudies</a:t>
            </a:r>
            <a:r>
              <a:rPr lang="en-GB" sz="2900" dirty="0"/>
              <a:t> contains the detailed assessment information.</a:t>
            </a:r>
          </a:p>
          <a:p>
            <a:pPr marL="228600" lvl="0" indent="-227880">
              <a:spcBef>
                <a:spcPts val="600"/>
              </a:spcBef>
              <a:buClr>
                <a:srgbClr val="000000"/>
              </a:buClr>
              <a:buFont typeface="Arial"/>
              <a:buChar char="•"/>
              <a:defRPr/>
            </a:pPr>
            <a:r>
              <a:rPr lang="en-GB" sz="2900" dirty="0"/>
              <a:t>👉 </a:t>
            </a:r>
            <a:r>
              <a:rPr lang="en-GB" sz="2900" b="1" dirty="0"/>
              <a:t>You do not need to read or understand it yet!</a:t>
            </a:r>
          </a:p>
          <a:p>
            <a:pPr marL="228600" indent="-227880">
              <a:spcBef>
                <a:spcPts val="600"/>
              </a:spcBef>
              <a:buClr>
                <a:srgbClr val="000000"/>
              </a:buClr>
              <a:buFont typeface="Arial"/>
              <a:buChar char="•"/>
              <a:defRPr/>
            </a:pPr>
            <a:r>
              <a:rPr lang="en-GB" sz="2900" b="1" dirty="0">
                <a:latin typeface="Segoe UI Emoji" panose="020B0502040204020203" pitchFamily="34" charset="0"/>
                <a:ea typeface="Segoe UI Emoji" panose="020B0502040204020203" pitchFamily="34" charset="0"/>
              </a:rPr>
              <a:t>📅 </a:t>
            </a:r>
            <a:r>
              <a:rPr lang="en-GB" sz="2900" dirty="0"/>
              <a:t>Around </a:t>
            </a:r>
            <a:r>
              <a:rPr lang="en-GB" sz="2900" b="1" dirty="0"/>
              <a:t>Week 8</a:t>
            </a:r>
            <a:r>
              <a:rPr lang="en-GB" sz="2900" dirty="0"/>
              <a:t>, we will introduce the assessment and the project options.</a:t>
            </a:r>
          </a:p>
          <a:p>
            <a:pPr marL="228600" marR="0" lvl="0" indent="-227880" algn="l" defTabSz="914400" rtl="0" eaLnBrk="1" fontAlgn="auto" latinLnBrk="0" hangingPunct="1">
              <a:spcBef>
                <a:spcPts val="600"/>
              </a:spcBef>
              <a:buClr>
                <a:srgbClr val="000000"/>
              </a:buClr>
              <a:buSzTx/>
              <a:buFont typeface="Arial"/>
              <a:buChar char="•"/>
              <a:tabLst/>
              <a:defRPr/>
            </a:pPr>
            <a:r>
              <a:rPr lang="en-GB" sz="2900" dirty="0"/>
              <a:t>Look out for the relevant </a:t>
            </a:r>
            <a:r>
              <a:rPr lang="en-GB" sz="2900" b="1" dirty="0"/>
              <a:t>weekly study materials</a:t>
            </a:r>
            <a:r>
              <a:rPr lang="en-GB" sz="2900" dirty="0"/>
              <a:t> around this time, where you will find the project introduction and detailed assessment guidance.</a:t>
            </a:r>
          </a:p>
          <a:p>
            <a:pPr marL="228600" marR="0" lvl="0" indent="-227880" algn="l" defTabSz="914400" rtl="0" eaLnBrk="1" fontAlgn="auto" latinLnBrk="0" hangingPunct="1">
              <a:lnSpc>
                <a:spcPct val="110000"/>
              </a:lnSpc>
              <a:spcAft>
                <a:spcPts val="0"/>
              </a:spcAft>
              <a:buClr>
                <a:srgbClr val="000000"/>
              </a:buClr>
              <a:buSzTx/>
              <a:buFont typeface="Arial"/>
              <a:buChar char="•"/>
              <a:tabLst/>
              <a:defRPr/>
            </a:pPr>
            <a:endParaRPr lang="en-GB" sz="3400" spc="-1" dirty="0">
              <a:solidFill>
                <a:prstClr val="black"/>
              </a:solidFill>
              <a:latin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F3819-6BDE-DD98-3DC3-92EE477F1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530E3-A9DB-6A5E-2B6B-BCB7CBD1B21C}"/>
              </a:ext>
            </a:extLst>
          </p:cNvPr>
          <p:cNvSpPr>
            <a:spLocks noGrp="1"/>
          </p:cNvSpPr>
          <p:nvPr>
            <p:ph type="title"/>
          </p:nvPr>
        </p:nvSpPr>
        <p:spPr>
          <a:xfrm>
            <a:off x="588321" y="247625"/>
            <a:ext cx="10515600" cy="662577"/>
          </a:xfrm>
          <a:ln>
            <a:noFill/>
          </a:ln>
        </p:spPr>
        <p:txBody>
          <a:bodyPr>
            <a:normAutofit fontScale="90000"/>
          </a:bodyPr>
          <a:lstStyle/>
          <a:p>
            <a:r>
              <a:rPr lang="en-GB" sz="4400" dirty="0"/>
              <a:t>Module Timetable and Resources</a:t>
            </a:r>
          </a:p>
        </p:txBody>
      </p:sp>
      <p:graphicFrame>
        <p:nvGraphicFramePr>
          <p:cNvPr id="9" name="Content Placeholder 3" descr="The slide body is the module timetable for a standard week. It shows the lecture (online) at 13 hundred on Monday, the seminars at 12 hundred, 14 hundred and 16 hundred on Tuesday, and lab sessions at 11 hundred, 13 hundred, and 14 hundred on Thursday, and 0 9 hundred and 10 hundred on Friday, Your personal timetable will only show the lab you are assigned to.">
            <a:extLst>
              <a:ext uri="{FF2B5EF4-FFF2-40B4-BE49-F238E27FC236}">
                <a16:creationId xmlns:a16="http://schemas.microsoft.com/office/drawing/2014/main" id="{5CEB279A-CB0B-E802-BF04-ABCEF8797112}"/>
              </a:ext>
            </a:extLst>
          </p:cNvPr>
          <p:cNvGraphicFramePr>
            <a:graphicFrameLocks/>
          </p:cNvGraphicFramePr>
          <p:nvPr>
            <p:extLst>
              <p:ext uri="{D42A27DB-BD31-4B8C-83A1-F6EECF244321}">
                <p14:modId xmlns:p14="http://schemas.microsoft.com/office/powerpoint/2010/main" val="70213736"/>
              </p:ext>
            </p:extLst>
          </p:nvPr>
        </p:nvGraphicFramePr>
        <p:xfrm>
          <a:off x="168274" y="1145439"/>
          <a:ext cx="4427282" cy="4860000"/>
        </p:xfrm>
        <a:graphic>
          <a:graphicData uri="http://schemas.openxmlformats.org/drawingml/2006/table">
            <a:tbl>
              <a:tblPr firstRow="1" firstCol="1" bandCol="1">
                <a:tableStyleId>{5C22544A-7EE6-4342-B048-85BDC9FD1C3A}</a:tableStyleId>
              </a:tblPr>
              <a:tblGrid>
                <a:gridCol w="741960">
                  <a:extLst>
                    <a:ext uri="{9D8B030D-6E8A-4147-A177-3AD203B41FA5}">
                      <a16:colId xmlns:a16="http://schemas.microsoft.com/office/drawing/2014/main" val="1342797421"/>
                    </a:ext>
                  </a:extLst>
                </a:gridCol>
                <a:gridCol w="1842661">
                  <a:extLst>
                    <a:ext uri="{9D8B030D-6E8A-4147-A177-3AD203B41FA5}">
                      <a16:colId xmlns:a16="http://schemas.microsoft.com/office/drawing/2014/main" val="411224764"/>
                    </a:ext>
                  </a:extLst>
                </a:gridCol>
                <a:gridCol w="1842661">
                  <a:extLst>
                    <a:ext uri="{9D8B030D-6E8A-4147-A177-3AD203B41FA5}">
                      <a16:colId xmlns:a16="http://schemas.microsoft.com/office/drawing/2014/main" val="3809027449"/>
                    </a:ext>
                  </a:extLst>
                </a:gridCol>
              </a:tblGrid>
              <a:tr h="540000">
                <a:tc>
                  <a:txBody>
                    <a:bodyPr/>
                    <a:lstStyle/>
                    <a:p>
                      <a:endParaRPr lang="en-GB" sz="2000" dirty="0"/>
                    </a:p>
                  </a:txBody>
                  <a:tcPr anchor="ctr"/>
                </a:tc>
                <a:tc>
                  <a:txBody>
                    <a:bodyPr/>
                    <a:lstStyle/>
                    <a:p>
                      <a:pPr algn="ctr"/>
                      <a:r>
                        <a:rPr lang="en-GB" sz="2000" dirty="0"/>
                        <a:t>Monday</a:t>
                      </a:r>
                    </a:p>
                  </a:txBody>
                  <a:tcPr anchor="ctr"/>
                </a:tc>
                <a:tc>
                  <a:txBody>
                    <a:bodyPr/>
                    <a:lstStyle/>
                    <a:p>
                      <a:pPr algn="ctr"/>
                      <a:r>
                        <a:rPr lang="en-GB" sz="2000" dirty="0"/>
                        <a:t>Tuesday</a:t>
                      </a:r>
                    </a:p>
                  </a:txBody>
                  <a:tcPr anchor="ctr"/>
                </a:tc>
                <a:extLst>
                  <a:ext uri="{0D108BD9-81ED-4DB2-BD59-A6C34878D82A}">
                    <a16:rowId xmlns:a16="http://schemas.microsoft.com/office/drawing/2014/main" val="569699517"/>
                  </a:ext>
                </a:extLst>
              </a:tr>
              <a:tr h="540000">
                <a:tc>
                  <a:txBody>
                    <a:bodyPr/>
                    <a:lstStyle/>
                    <a:p>
                      <a:r>
                        <a:rPr lang="en-GB" sz="2000" dirty="0"/>
                        <a:t>1100</a:t>
                      </a:r>
                    </a:p>
                  </a:txBody>
                  <a:tcPr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2000" b="0" kern="1200" dirty="0">
                          <a:solidFill>
                            <a:schemeClr val="dk1"/>
                          </a:solidFill>
                          <a:latin typeface="+mn-lt"/>
                          <a:ea typeface="+mn-ea"/>
                          <a:cs typeface="+mn-cs"/>
                        </a:rPr>
                        <a:t>Lab </a:t>
                      </a:r>
                      <a:r>
                        <a:rPr lang="en-GB" sz="2000" b="0" kern="1200" dirty="0">
                          <a:solidFill>
                            <a:schemeClr val="dk1"/>
                          </a:solidFill>
                          <a:latin typeface="+mn-lt"/>
                          <a:ea typeface="+mn-ea"/>
                          <a:cs typeface="+mn-cs"/>
                        </a:rPr>
                        <a:t>(Group 1, 2)</a:t>
                      </a:r>
                      <a:endParaRPr lang="it-IT" sz="2000" b="0" kern="1200" dirty="0">
                        <a:solidFill>
                          <a:schemeClr val="dk1"/>
                        </a:solidFill>
                        <a:latin typeface="+mn-lt"/>
                        <a:ea typeface="+mn-ea"/>
                        <a:cs typeface="+mn-cs"/>
                      </a:endParaRPr>
                    </a:p>
                    <a:p>
                      <a:pPr marL="0" algn="ctr" defTabSz="914400" rtl="0" eaLnBrk="1" latinLnBrk="0" hangingPunct="1"/>
                      <a:r>
                        <a:rPr lang="it-IT" sz="2000" b="0" kern="1200" dirty="0">
                          <a:solidFill>
                            <a:schemeClr val="dk1"/>
                          </a:solidFill>
                          <a:latin typeface="+mn-lt"/>
                          <a:ea typeface="+mn-ea"/>
                          <a:cs typeface="+mn-cs"/>
                        </a:rPr>
                        <a:t> </a:t>
                      </a:r>
                      <a:r>
                        <a:rPr lang="en-GB" sz="2000" b="0" kern="1200" dirty="0">
                          <a:solidFill>
                            <a:schemeClr val="dk1"/>
                          </a:solidFill>
                          <a:latin typeface="+mn-lt"/>
                          <a:ea typeface="+mn-ea"/>
                          <a:cs typeface="+mn-cs"/>
                        </a:rPr>
                        <a:t>11:00 -13:00</a:t>
                      </a:r>
                      <a:endParaRPr lang="it-IT" sz="2000" b="0" kern="1200" dirty="0">
                        <a:solidFill>
                          <a:schemeClr val="dk1"/>
                        </a:solidFill>
                        <a:latin typeface="+mn-lt"/>
                        <a:ea typeface="+mn-ea"/>
                        <a:cs typeface="+mn-cs"/>
                      </a:endParaRPr>
                    </a:p>
                    <a:p>
                      <a:pPr marL="0" algn="ctr" defTabSz="914400" rtl="0" eaLnBrk="1" latinLnBrk="0" hangingPunct="1"/>
                      <a:r>
                        <a:rPr lang="it-IT" sz="2000" b="0" kern="1200" dirty="0">
                          <a:solidFill>
                            <a:schemeClr val="dk1"/>
                          </a:solidFill>
                          <a:latin typeface="+mn-lt"/>
                          <a:ea typeface="+mn-ea"/>
                          <a:cs typeface="+mn-cs"/>
                        </a:rPr>
                        <a:t>Watts 201, 202</a:t>
                      </a:r>
                      <a:endParaRPr lang="en-GB" sz="2000" kern="1200" dirty="0">
                        <a:solidFill>
                          <a:schemeClr val="dk1"/>
                        </a:solidFill>
                        <a:latin typeface="+mn-lt"/>
                        <a:ea typeface="+mn-ea"/>
                        <a:cs typeface="+mn-cs"/>
                      </a:endParaRPr>
                    </a:p>
                  </a:txBody>
                  <a:tcPr marL="45720" marR="45720" anchor="ctr">
                    <a:solidFill>
                      <a:schemeClr val="accent4">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kern="1200" dirty="0">
                        <a:solidFill>
                          <a:schemeClr val="dk1"/>
                        </a:solidFill>
                        <a:latin typeface="+mn-lt"/>
                        <a:ea typeface="+mn-ea"/>
                        <a:cs typeface="+mn-cs"/>
                      </a:endParaRPr>
                    </a:p>
                  </a:txBody>
                  <a:tcPr marL="45720" marR="45720" anchor="ctr">
                    <a:solidFill>
                      <a:schemeClr val="accent1">
                        <a:lumMod val="20000"/>
                        <a:lumOff val="80000"/>
                      </a:schemeClr>
                    </a:solidFill>
                  </a:tcPr>
                </a:tc>
                <a:extLst>
                  <a:ext uri="{0D108BD9-81ED-4DB2-BD59-A6C34878D82A}">
                    <a16:rowId xmlns:a16="http://schemas.microsoft.com/office/drawing/2014/main" val="815284379"/>
                  </a:ext>
                </a:extLst>
              </a:tr>
              <a:tr h="540000">
                <a:tc>
                  <a:txBody>
                    <a:bodyPr/>
                    <a:lstStyle/>
                    <a:p>
                      <a:r>
                        <a:rPr lang="en-GB" sz="2000" dirty="0"/>
                        <a:t>1200</a:t>
                      </a:r>
                    </a:p>
                  </a:txBody>
                  <a:tcPr anchor="ctr"/>
                </a:tc>
                <a:tc vMerge="1">
                  <a:txBody>
                    <a:bodyPr/>
                    <a:lstStyle/>
                    <a:p>
                      <a:pPr marL="0" algn="ctr" defTabSz="914400" rtl="0" eaLnBrk="1" latinLnBrk="0" hangingPunct="1"/>
                      <a:endParaRPr lang="it-IT" sz="2200" b="0" kern="1200" dirty="0">
                        <a:solidFill>
                          <a:schemeClr val="dk1"/>
                        </a:solidFill>
                        <a:latin typeface="+mn-lt"/>
                        <a:ea typeface="+mn-ea"/>
                        <a:cs typeface="+mn-cs"/>
                      </a:endParaRPr>
                    </a:p>
                  </a:txBody>
                  <a:tcPr anchor="ctr">
                    <a:solidFill>
                      <a:schemeClr val="accent1">
                        <a:lumMod val="20000"/>
                        <a:lumOff val="80000"/>
                      </a:schemeClr>
                    </a:solidFill>
                  </a:tcPr>
                </a:tc>
                <a:tc rowSpan="2">
                  <a:txBody>
                    <a:bodyPr/>
                    <a:lstStyle/>
                    <a:p>
                      <a:pPr marL="0" algn="ctr" defTabSz="914400" rtl="0" eaLnBrk="1" latinLnBrk="0" hangingPunct="1"/>
                      <a:endParaRPr lang="it-IT" sz="2000" b="0" kern="1200" dirty="0">
                        <a:solidFill>
                          <a:schemeClr val="dk1"/>
                        </a:solidFill>
                      </a:endParaRPr>
                    </a:p>
                  </a:txBody>
                  <a:tcPr anchor="ctr">
                    <a:solidFill>
                      <a:schemeClr val="accent1">
                        <a:lumMod val="20000"/>
                        <a:lumOff val="80000"/>
                      </a:schemeClr>
                    </a:solidFill>
                  </a:tcPr>
                </a:tc>
                <a:extLst>
                  <a:ext uri="{0D108BD9-81ED-4DB2-BD59-A6C34878D82A}">
                    <a16:rowId xmlns:a16="http://schemas.microsoft.com/office/drawing/2014/main" val="2233317649"/>
                  </a:ext>
                </a:extLst>
              </a:tr>
              <a:tr h="540000">
                <a:tc>
                  <a:txBody>
                    <a:bodyPr/>
                    <a:lstStyle/>
                    <a:p>
                      <a:r>
                        <a:rPr lang="en-GB" sz="2000" dirty="0"/>
                        <a:t>1300</a:t>
                      </a:r>
                    </a:p>
                  </a:txBody>
                  <a:tcPr anchor="ctr"/>
                </a:tc>
                <a:tc>
                  <a:txBody>
                    <a:bodyPr/>
                    <a:lstStyle/>
                    <a:p>
                      <a:pPr marL="0" algn="ctr" defTabSz="914400" rtl="0" eaLnBrk="1" latinLnBrk="0" hangingPunct="1"/>
                      <a:endParaRPr lang="it-IT" sz="2000" b="0" kern="1200" dirty="0">
                        <a:solidFill>
                          <a:schemeClr val="dk1"/>
                        </a:solidFill>
                        <a:latin typeface="+mn-lt"/>
                        <a:ea typeface="+mn-ea"/>
                        <a:cs typeface="+mn-cs"/>
                      </a:endParaRPr>
                    </a:p>
                  </a:txBody>
                  <a:tcPr anchor="ctr">
                    <a:solidFill>
                      <a:schemeClr val="accent1">
                        <a:lumMod val="20000"/>
                        <a:lumOff val="80000"/>
                      </a:schemeClr>
                    </a:solidFill>
                  </a:tcPr>
                </a:tc>
                <a:tc vMerge="1">
                  <a:txBody>
                    <a:bodyPr/>
                    <a:lstStyle/>
                    <a:p>
                      <a:pPr marL="0" algn="ctr" defTabSz="914400" rtl="0" eaLnBrk="1" latinLnBrk="0" hangingPunct="1"/>
                      <a:endParaRPr lang="it-IT" sz="2400" b="0" kern="1200" dirty="0">
                        <a:solidFill>
                          <a:schemeClr val="dk1"/>
                        </a:solidFill>
                        <a:latin typeface="+mn-lt"/>
                        <a:ea typeface="+mn-ea"/>
                        <a:cs typeface="+mn-cs"/>
                      </a:endParaRPr>
                    </a:p>
                  </a:txBody>
                  <a:tcPr/>
                </a:tc>
                <a:extLst>
                  <a:ext uri="{0D108BD9-81ED-4DB2-BD59-A6C34878D82A}">
                    <a16:rowId xmlns:a16="http://schemas.microsoft.com/office/drawing/2014/main" val="975445462"/>
                  </a:ext>
                </a:extLst>
              </a:tr>
              <a:tr h="540000">
                <a:tc>
                  <a:txBody>
                    <a:bodyPr/>
                    <a:lstStyle/>
                    <a:p>
                      <a:r>
                        <a:rPr lang="en-GB" sz="2000" dirty="0"/>
                        <a:t>1400</a:t>
                      </a:r>
                    </a:p>
                  </a:txBody>
                  <a:tcPr anchor="ctr"/>
                </a:tc>
                <a:tc>
                  <a:txBody>
                    <a:bodyPr/>
                    <a:lstStyle/>
                    <a:p>
                      <a:endParaRPr lang="en-GB" sz="2000" dirty="0"/>
                    </a:p>
                  </a:txBody>
                  <a:tcPr anchor="ctr">
                    <a:solidFill>
                      <a:schemeClr val="accent1">
                        <a:lumMod val="20000"/>
                        <a:lumOff val="80000"/>
                      </a:schemeClr>
                    </a:solidFill>
                  </a:tcPr>
                </a:tc>
                <a:tc>
                  <a:txBody>
                    <a:bodyPr/>
                    <a:lstStyle/>
                    <a:p>
                      <a:endParaRPr lang="en-GB" sz="2000" dirty="0"/>
                    </a:p>
                  </a:txBody>
                  <a:tcPr anchor="ctr">
                    <a:solidFill>
                      <a:schemeClr val="accent1">
                        <a:lumMod val="20000"/>
                        <a:lumOff val="80000"/>
                      </a:schemeClr>
                    </a:solidFill>
                  </a:tcPr>
                </a:tc>
                <a:extLst>
                  <a:ext uri="{0D108BD9-81ED-4DB2-BD59-A6C34878D82A}">
                    <a16:rowId xmlns:a16="http://schemas.microsoft.com/office/drawing/2014/main" val="2295590481"/>
                  </a:ext>
                </a:extLst>
              </a:tr>
              <a:tr h="540000">
                <a:tc>
                  <a:txBody>
                    <a:bodyPr/>
                    <a:lstStyle/>
                    <a:p>
                      <a:r>
                        <a:rPr lang="en-GB" sz="2000" dirty="0"/>
                        <a:t>1500</a:t>
                      </a:r>
                    </a:p>
                  </a:txBody>
                  <a:tcPr anchor="ctr"/>
                </a:tc>
                <a:tc>
                  <a:txBody>
                    <a:bodyPr/>
                    <a:lstStyle/>
                    <a:p>
                      <a:endParaRPr lang="en-GB" sz="2000" dirty="0"/>
                    </a:p>
                  </a:txBody>
                  <a:tcPr anchor="ctr">
                    <a:solidFill>
                      <a:schemeClr val="accent1">
                        <a:lumMod val="20000"/>
                        <a:lumOff val="80000"/>
                      </a:schemeClr>
                    </a:solidFill>
                  </a:tcPr>
                </a:tc>
                <a:tc rowSpan="2">
                  <a:txBody>
                    <a:bodyPr/>
                    <a:lstStyle/>
                    <a:p>
                      <a:pPr marL="0" algn="ctr" defTabSz="914400" rtl="0" eaLnBrk="1" latinLnBrk="0" hangingPunct="1"/>
                      <a:r>
                        <a:rPr lang="it-IT" sz="2000" b="0" kern="1200" dirty="0">
                          <a:solidFill>
                            <a:schemeClr val="dk1"/>
                          </a:solidFill>
                        </a:rPr>
                        <a:t>Lab </a:t>
                      </a:r>
                      <a:r>
                        <a:rPr lang="en-GB" sz="2000" b="0" dirty="0"/>
                        <a:t>(Group 3, 4)</a:t>
                      </a:r>
                      <a:endParaRPr lang="it-IT" sz="2000" b="0" kern="1200" dirty="0">
                        <a:solidFill>
                          <a:schemeClr val="dk1"/>
                        </a:solidFill>
                      </a:endParaRPr>
                    </a:p>
                    <a:p>
                      <a:pPr marL="0" algn="ctr" defTabSz="914400" rtl="0" eaLnBrk="1" latinLnBrk="0" hangingPunct="1"/>
                      <a:r>
                        <a:rPr lang="it-IT" sz="2000" b="0" kern="1200" dirty="0">
                          <a:solidFill>
                            <a:schemeClr val="dk1"/>
                          </a:solidFill>
                        </a:rPr>
                        <a:t> 15:00 - 17:00 </a:t>
                      </a:r>
                    </a:p>
                    <a:p>
                      <a:pPr marL="0" algn="ctr" defTabSz="914400" rtl="0" eaLnBrk="1" latinLnBrk="0" hangingPunct="1"/>
                      <a:r>
                        <a:rPr lang="it-IT" sz="2000" b="0" kern="1200" dirty="0">
                          <a:solidFill>
                            <a:schemeClr val="dk1"/>
                          </a:solidFill>
                        </a:rPr>
                        <a:t>Watts 201, 202</a:t>
                      </a:r>
                    </a:p>
                  </a:txBody>
                  <a:tcPr anchor="ctr">
                    <a:solidFill>
                      <a:schemeClr val="accent4">
                        <a:lumMod val="40000"/>
                        <a:lumOff val="60000"/>
                      </a:schemeClr>
                    </a:solidFill>
                  </a:tcPr>
                </a:tc>
                <a:extLst>
                  <a:ext uri="{0D108BD9-81ED-4DB2-BD59-A6C34878D82A}">
                    <a16:rowId xmlns:a16="http://schemas.microsoft.com/office/drawing/2014/main" val="1592701692"/>
                  </a:ext>
                </a:extLst>
              </a:tr>
              <a:tr h="540000">
                <a:tc>
                  <a:txBody>
                    <a:bodyPr/>
                    <a:lstStyle/>
                    <a:p>
                      <a:r>
                        <a:rPr lang="en-GB" sz="2000" dirty="0"/>
                        <a:t>1600</a:t>
                      </a:r>
                    </a:p>
                  </a:txBody>
                  <a:tcPr anchor="ctr"/>
                </a:tc>
                <a:tc rowSpan="2">
                  <a:txBody>
                    <a:bodyPr/>
                    <a:lstStyle/>
                    <a:p>
                      <a:pPr marL="0" algn="ctr" defTabSz="914400" rtl="0" eaLnBrk="1" latinLnBrk="0" hangingPunct="1"/>
                      <a:r>
                        <a:rPr lang="en-GB" sz="2000" b="0" kern="1200" dirty="0">
                          <a:solidFill>
                            <a:schemeClr val="dk1"/>
                          </a:solidFill>
                          <a:latin typeface="+mn-lt"/>
                          <a:ea typeface="+mn-ea"/>
                          <a:cs typeface="+mn-cs"/>
                        </a:rPr>
                        <a:t>Lecture</a:t>
                      </a:r>
                    </a:p>
                    <a:p>
                      <a:pPr marL="0" algn="ctr" defTabSz="914400" rtl="0" eaLnBrk="1" latinLnBrk="0" hangingPunct="1"/>
                      <a:r>
                        <a:rPr lang="en-GB" sz="2000" b="0" kern="1200" dirty="0">
                          <a:solidFill>
                            <a:schemeClr val="dk1"/>
                          </a:solidFill>
                          <a:latin typeface="+mn-lt"/>
                          <a:ea typeface="+mn-ea"/>
                          <a:cs typeface="+mn-cs"/>
                        </a:rPr>
                        <a:t> 16:00 - 18:00 </a:t>
                      </a:r>
                    </a:p>
                    <a:p>
                      <a:pPr marL="0" algn="ctr" defTabSz="914400" rtl="0" eaLnBrk="1" latinLnBrk="0" hangingPunct="1"/>
                      <a:r>
                        <a:rPr lang="en-GB" sz="2000" b="0" kern="1200" dirty="0">
                          <a:solidFill>
                            <a:schemeClr val="dk1"/>
                          </a:solidFill>
                          <a:latin typeface="+mn-lt"/>
                          <a:ea typeface="+mn-ea"/>
                          <a:cs typeface="+mn-cs"/>
                        </a:rPr>
                        <a:t>Huxley 300</a:t>
                      </a:r>
                    </a:p>
                  </a:txBody>
                  <a:tcPr anchor="ctr">
                    <a:solidFill>
                      <a:schemeClr val="accent6">
                        <a:lumMod val="40000"/>
                        <a:lumOff val="60000"/>
                      </a:schemeClr>
                    </a:solidFill>
                  </a:tcPr>
                </a:tc>
                <a:tc vMerge="1">
                  <a:txBody>
                    <a:bodyPr/>
                    <a:lstStyle/>
                    <a:p>
                      <a:endParaRPr lang="en-GB" sz="2200" dirty="0"/>
                    </a:p>
                  </a:txBody>
                  <a:tcPr anchor="ctr">
                    <a:solidFill>
                      <a:schemeClr val="accent1">
                        <a:lumMod val="20000"/>
                        <a:lumOff val="80000"/>
                      </a:schemeClr>
                    </a:solidFill>
                  </a:tcPr>
                </a:tc>
                <a:extLst>
                  <a:ext uri="{0D108BD9-81ED-4DB2-BD59-A6C34878D82A}">
                    <a16:rowId xmlns:a16="http://schemas.microsoft.com/office/drawing/2014/main" val="2296071536"/>
                  </a:ext>
                </a:extLst>
              </a:tr>
              <a:tr h="540000">
                <a:tc>
                  <a:txBody>
                    <a:bodyPr/>
                    <a:lstStyle/>
                    <a:p>
                      <a:r>
                        <a:rPr lang="en-GB" sz="2000" dirty="0"/>
                        <a:t>1700</a:t>
                      </a:r>
                    </a:p>
                  </a:txBody>
                  <a:tcPr anchor="ctr"/>
                </a:tc>
                <a:tc vMerge="1">
                  <a:txBody>
                    <a:bodyPr/>
                    <a:lstStyle/>
                    <a:p>
                      <a:pPr marL="0" algn="ctr" defTabSz="914400" rtl="0" eaLnBrk="1" latinLnBrk="0" hangingPunct="1"/>
                      <a:endParaRPr lang="en-GB" sz="2200" b="0" kern="1200" dirty="0">
                        <a:solidFill>
                          <a:schemeClr val="dk1"/>
                        </a:solidFill>
                        <a:latin typeface="+mn-lt"/>
                        <a:ea typeface="+mn-ea"/>
                        <a:cs typeface="+mn-cs"/>
                      </a:endParaRPr>
                    </a:p>
                  </a:txBody>
                  <a:tcPr anchor="ctr">
                    <a:solidFill>
                      <a:schemeClr val="accent6">
                        <a:lumMod val="40000"/>
                        <a:lumOff val="60000"/>
                      </a:schemeClr>
                    </a:solidFill>
                  </a:tcPr>
                </a:tc>
                <a:tc>
                  <a:txBody>
                    <a:bodyPr/>
                    <a:lstStyle/>
                    <a:p>
                      <a:endParaRPr lang="en-GB" sz="2000" dirty="0"/>
                    </a:p>
                  </a:txBody>
                  <a:tcPr anchor="ctr">
                    <a:solidFill>
                      <a:schemeClr val="accent1">
                        <a:lumMod val="20000"/>
                        <a:lumOff val="80000"/>
                      </a:schemeClr>
                    </a:solidFill>
                  </a:tcPr>
                </a:tc>
                <a:extLst>
                  <a:ext uri="{0D108BD9-81ED-4DB2-BD59-A6C34878D82A}">
                    <a16:rowId xmlns:a16="http://schemas.microsoft.com/office/drawing/2014/main" val="3948438900"/>
                  </a:ext>
                </a:extLst>
              </a:tr>
              <a:tr h="540000">
                <a:tc>
                  <a:txBody>
                    <a:bodyPr/>
                    <a:lstStyle/>
                    <a:p>
                      <a:r>
                        <a:rPr lang="en-GB" sz="2000" dirty="0"/>
                        <a:t>1800</a:t>
                      </a:r>
                    </a:p>
                  </a:txBody>
                  <a:tcPr anchor="ctr"/>
                </a:tc>
                <a:tc>
                  <a:txBody>
                    <a:bodyPr/>
                    <a:lstStyle/>
                    <a:p>
                      <a:pPr marL="0" algn="ctr" defTabSz="914400" rtl="0" eaLnBrk="1" latinLnBrk="0" hangingPunct="1"/>
                      <a:endParaRPr lang="en-GB" sz="2000" b="0" kern="1200" dirty="0">
                        <a:solidFill>
                          <a:schemeClr val="dk1"/>
                        </a:solidFill>
                        <a:latin typeface="+mn-lt"/>
                        <a:ea typeface="+mn-ea"/>
                        <a:cs typeface="+mn-cs"/>
                      </a:endParaRPr>
                    </a:p>
                  </a:txBody>
                  <a:tcPr anchor="ctr">
                    <a:solidFill>
                      <a:schemeClr val="accent1">
                        <a:lumMod val="20000"/>
                        <a:lumOff val="80000"/>
                      </a:schemeClr>
                    </a:solidFill>
                  </a:tcPr>
                </a:tc>
                <a:tc>
                  <a:txBody>
                    <a:bodyPr/>
                    <a:lstStyle/>
                    <a:p>
                      <a:endParaRPr lang="en-GB" sz="2000" dirty="0"/>
                    </a:p>
                  </a:txBody>
                  <a:tcPr anchor="ctr">
                    <a:solidFill>
                      <a:schemeClr val="accent1">
                        <a:lumMod val="20000"/>
                        <a:lumOff val="80000"/>
                      </a:schemeClr>
                    </a:solidFill>
                  </a:tcPr>
                </a:tc>
                <a:extLst>
                  <a:ext uri="{0D108BD9-81ED-4DB2-BD59-A6C34878D82A}">
                    <a16:rowId xmlns:a16="http://schemas.microsoft.com/office/drawing/2014/main" val="2800812229"/>
                  </a:ext>
                </a:extLst>
              </a:tr>
            </a:tbl>
          </a:graphicData>
        </a:graphic>
      </p:graphicFrame>
      <p:sp>
        <p:nvSpPr>
          <p:cNvPr id="4" name="Slide Number Placeholder 3">
            <a:extLst>
              <a:ext uri="{FF2B5EF4-FFF2-40B4-BE49-F238E27FC236}">
                <a16:creationId xmlns:a16="http://schemas.microsoft.com/office/drawing/2014/main" id="{5CD5D6CE-97B7-1F58-8908-BF750E4A38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4A08E-0BCB-4CFF-9501-451C31A9AE4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838C144C-1862-AB6F-A47A-E4A2D5031D7F}"/>
              </a:ext>
            </a:extLst>
          </p:cNvPr>
          <p:cNvSpPr txBox="1">
            <a:spLocks/>
          </p:cNvSpPr>
          <p:nvPr/>
        </p:nvSpPr>
        <p:spPr>
          <a:xfrm>
            <a:off x="4606927" y="917293"/>
            <a:ext cx="7416799" cy="58137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sz="2200" b="1" dirty="0">
                <a:latin typeface="+mj-lt"/>
              </a:rPr>
              <a:t>The module runs over 12 teaching weeks.</a:t>
            </a:r>
          </a:p>
          <a:p>
            <a:pPr>
              <a:lnSpc>
                <a:spcPct val="100000"/>
              </a:lnSpc>
              <a:spcBef>
                <a:spcPts val="0"/>
              </a:spcBef>
            </a:pPr>
            <a:r>
              <a:rPr lang="en-GB" sz="2200" b="1" dirty="0">
                <a:latin typeface="+mj-lt"/>
              </a:rPr>
              <a:t>🎓Learning Activities</a:t>
            </a:r>
          </a:p>
          <a:p>
            <a:pPr lvl="1">
              <a:lnSpc>
                <a:spcPct val="100000"/>
              </a:lnSpc>
              <a:spcBef>
                <a:spcPts val="0"/>
              </a:spcBef>
            </a:pPr>
            <a:r>
              <a:rPr lang="en-GB" sz="2200" b="1" dirty="0"/>
              <a:t>Lectures</a:t>
            </a:r>
            <a:r>
              <a:rPr lang="en-GB" sz="2200" dirty="0"/>
              <a:t> (2hrs per week): interactive sessions with the lecturer, including examples and live coding</a:t>
            </a:r>
          </a:p>
          <a:p>
            <a:pPr lvl="1">
              <a:lnSpc>
                <a:spcPct val="100000"/>
              </a:lnSpc>
              <a:spcBef>
                <a:spcPts val="0"/>
              </a:spcBef>
            </a:pPr>
            <a:r>
              <a:rPr lang="en-GB" sz="2200" b="1" dirty="0"/>
              <a:t>Labs</a:t>
            </a:r>
            <a:r>
              <a:rPr lang="en-GB" sz="2200" dirty="0"/>
              <a:t> (2hr per week): small-group, hands-on practice with tutors available for one-to-one support</a:t>
            </a:r>
          </a:p>
          <a:p>
            <a:pPr lvl="1">
              <a:lnSpc>
                <a:spcPct val="100000"/>
              </a:lnSpc>
              <a:spcBef>
                <a:spcPts val="0"/>
              </a:spcBef>
            </a:pPr>
            <a:r>
              <a:rPr lang="en-GB" sz="2200" b="1" dirty="0"/>
              <a:t>Independent learning:</a:t>
            </a:r>
            <a:r>
              <a:rPr lang="en-GB" sz="2200" dirty="0"/>
              <a:t> time to review material, complete unfinished lab exercises, practise programming, and work on coursework.</a:t>
            </a:r>
          </a:p>
          <a:p>
            <a:pPr>
              <a:lnSpc>
                <a:spcPct val="100000"/>
              </a:lnSpc>
              <a:spcBef>
                <a:spcPts val="0"/>
              </a:spcBef>
            </a:pPr>
            <a:r>
              <a:rPr lang="en-GB" sz="2200" b="1" dirty="0">
                <a:latin typeface="+mj-lt"/>
              </a:rPr>
              <a:t>📚Resources</a:t>
            </a:r>
          </a:p>
          <a:p>
            <a:pPr marL="684000">
              <a:lnSpc>
                <a:spcPct val="100000"/>
              </a:lnSpc>
              <a:spcBef>
                <a:spcPts val="0"/>
              </a:spcBef>
            </a:pPr>
            <a:r>
              <a:rPr lang="en-GB" sz="2200" b="1" dirty="0"/>
              <a:t>Weekly organised study materials on </a:t>
            </a:r>
            <a:r>
              <a:rPr lang="en-GB" sz="2200" b="1" dirty="0" err="1">
                <a:hlinkClick r:id="rId3"/>
              </a:rPr>
              <a:t>MyStudies</a:t>
            </a:r>
            <a:r>
              <a:rPr lang="en-GB" sz="2200" dirty="0"/>
              <a:t>: Lecture slides, exercises, solution code, and other essential module resources.</a:t>
            </a:r>
          </a:p>
          <a:p>
            <a:pPr marL="684000">
              <a:lnSpc>
                <a:spcPct val="100000"/>
              </a:lnSpc>
              <a:spcBef>
                <a:spcPts val="0"/>
              </a:spcBef>
            </a:pPr>
            <a:r>
              <a:rPr lang="en-GB" sz="2200" b="1" dirty="0"/>
              <a:t>Accompanying projects:</a:t>
            </a:r>
            <a:r>
              <a:rPr lang="en-GB" sz="2200" dirty="0"/>
              <a:t> Each lecture has an accompanying project containing the code examples used in the slides and lecture, as well as the exercises and solution code.</a:t>
            </a:r>
          </a:p>
        </p:txBody>
      </p:sp>
    </p:spTree>
    <p:extLst>
      <p:ext uri="{BB962C8B-B14F-4D97-AF65-F5344CB8AC3E}">
        <p14:creationId xmlns:p14="http://schemas.microsoft.com/office/powerpoint/2010/main" val="591393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69DD-19C5-3A51-F65B-455BAA4F7600}"/>
              </a:ext>
            </a:extLst>
          </p:cNvPr>
          <p:cNvSpPr>
            <a:spLocks noGrp="1"/>
          </p:cNvSpPr>
          <p:nvPr>
            <p:ph type="title"/>
          </p:nvPr>
        </p:nvSpPr>
        <p:spPr>
          <a:xfrm>
            <a:off x="757271" y="139223"/>
            <a:ext cx="10387651" cy="1325563"/>
          </a:xfrm>
        </p:spPr>
        <p:txBody>
          <a:bodyPr>
            <a:normAutofit/>
          </a:bodyPr>
          <a:lstStyle/>
          <a:p>
            <a:r>
              <a:rPr lang="en-GB" sz="4400" dirty="0"/>
              <a:t>Lab Sessions - What You Need to Know</a:t>
            </a:r>
          </a:p>
        </p:txBody>
      </p:sp>
      <p:sp>
        <p:nvSpPr>
          <p:cNvPr id="3" name="Content Placeholder 2">
            <a:extLst>
              <a:ext uri="{FF2B5EF4-FFF2-40B4-BE49-F238E27FC236}">
                <a16:creationId xmlns:a16="http://schemas.microsoft.com/office/drawing/2014/main" id="{266C6DD4-FE03-11D9-2970-2E98863D55E2}"/>
              </a:ext>
            </a:extLst>
          </p:cNvPr>
          <p:cNvSpPr>
            <a:spLocks noGrp="1"/>
          </p:cNvSpPr>
          <p:nvPr>
            <p:ph idx="1"/>
          </p:nvPr>
        </p:nvSpPr>
        <p:spPr>
          <a:xfrm>
            <a:off x="757271" y="1464786"/>
            <a:ext cx="11021515" cy="5113012"/>
          </a:xfrm>
        </p:spPr>
        <p:txBody>
          <a:bodyPr>
            <a:normAutofit fontScale="77500" lnSpcReduction="20000"/>
          </a:bodyPr>
          <a:lstStyle/>
          <a:p>
            <a:pPr marL="0" indent="0">
              <a:lnSpc>
                <a:spcPct val="120000"/>
              </a:lnSpc>
              <a:spcBef>
                <a:spcPts val="0"/>
              </a:spcBef>
              <a:buNone/>
            </a:pPr>
            <a:r>
              <a:rPr lang="en-GB" sz="2600" b="1" dirty="0"/>
              <a:t>🧪Labs follow your lecture</a:t>
            </a:r>
            <a:endParaRPr lang="en-GB" sz="2600" dirty="0"/>
          </a:p>
          <a:p>
            <a:pPr marL="457200" lvl="1" indent="0">
              <a:lnSpc>
                <a:spcPct val="120000"/>
              </a:lnSpc>
              <a:spcBef>
                <a:spcPts val="0"/>
              </a:spcBef>
              <a:buNone/>
            </a:pPr>
            <a:r>
              <a:rPr lang="en-GB" sz="2600" dirty="0"/>
              <a:t>Your lab normally takes place after the related lecture. </a:t>
            </a:r>
          </a:p>
          <a:p>
            <a:pPr lvl="1">
              <a:lnSpc>
                <a:spcPct val="120000"/>
              </a:lnSpc>
              <a:spcBef>
                <a:spcPts val="0"/>
              </a:spcBef>
            </a:pPr>
            <a:r>
              <a:rPr lang="en-GB" sz="2600" b="1" dirty="0"/>
              <a:t>Groups 1 &amp; 2 →</a:t>
            </a:r>
            <a:r>
              <a:rPr lang="en-GB" sz="2600" dirty="0"/>
              <a:t> lab covers the previous week’s lecture topic</a:t>
            </a:r>
          </a:p>
          <a:p>
            <a:pPr lvl="1">
              <a:lnSpc>
                <a:spcPct val="120000"/>
              </a:lnSpc>
              <a:spcBef>
                <a:spcPts val="0"/>
              </a:spcBef>
            </a:pPr>
            <a:r>
              <a:rPr lang="en-GB" sz="2600" b="1" dirty="0"/>
              <a:t>Groups 3 &amp; 4 →</a:t>
            </a:r>
            <a:r>
              <a:rPr lang="en-GB" sz="2600" dirty="0"/>
              <a:t> lab covers the same week’s lecture topic</a:t>
            </a:r>
          </a:p>
          <a:p>
            <a:pPr lvl="1">
              <a:lnSpc>
                <a:spcPct val="120000"/>
              </a:lnSpc>
              <a:spcBef>
                <a:spcPts val="0"/>
              </a:spcBef>
            </a:pPr>
            <a:r>
              <a:rPr lang="en-GB" sz="2600" b="1" dirty="0"/>
              <a:t>Example:</a:t>
            </a:r>
            <a:r>
              <a:rPr lang="en-GB" sz="2600" dirty="0"/>
              <a:t> In Week 2, Groups 1 &amp; 2 work on the exercises from the </a:t>
            </a:r>
            <a:r>
              <a:rPr lang="en-GB" sz="2600" b="1" dirty="0"/>
              <a:t>Week 1 lecture folder</a:t>
            </a:r>
            <a:r>
              <a:rPr lang="en-GB" sz="2600" dirty="0"/>
              <a:t>, while Groups 3 &amp; 4 work on the exercises from the </a:t>
            </a:r>
            <a:r>
              <a:rPr lang="en-GB" sz="2600" b="1" dirty="0"/>
              <a:t>Week 2 lecture folder</a:t>
            </a:r>
            <a:r>
              <a:rPr lang="en-GB" sz="2600" dirty="0"/>
              <a:t>.</a:t>
            </a:r>
          </a:p>
          <a:p>
            <a:pPr marL="0" indent="0">
              <a:lnSpc>
                <a:spcPct val="120000"/>
              </a:lnSpc>
              <a:spcBef>
                <a:spcPts val="0"/>
              </a:spcBef>
              <a:buNone/>
            </a:pPr>
            <a:r>
              <a:rPr lang="en-GB" sz="2600" dirty="0">
                <a:solidFill>
                  <a:srgbClr val="FF0000"/>
                </a:solidFill>
              </a:rPr>
              <a:t>📂</a:t>
            </a:r>
            <a:r>
              <a:rPr lang="en-GB" sz="2600" b="1" dirty="0">
                <a:solidFill>
                  <a:srgbClr val="FF0000"/>
                </a:solidFill>
              </a:rPr>
              <a:t>Where to find lab exercises &amp; instructions:</a:t>
            </a:r>
            <a:endParaRPr lang="en-GB" sz="2600" dirty="0">
              <a:solidFill>
                <a:srgbClr val="FF0000"/>
              </a:solidFill>
            </a:endParaRPr>
          </a:p>
          <a:p>
            <a:pPr lvl="1">
              <a:lnSpc>
                <a:spcPct val="120000"/>
              </a:lnSpc>
              <a:spcBef>
                <a:spcPts val="0"/>
              </a:spcBef>
            </a:pPr>
            <a:r>
              <a:rPr lang="en-GB" sz="2600" b="1" dirty="0"/>
              <a:t>All weekly resources </a:t>
            </a:r>
            <a:r>
              <a:rPr lang="en-GB" sz="2600" dirty="0"/>
              <a:t>are organised in </a:t>
            </a:r>
            <a:r>
              <a:rPr lang="en-GB" sz="2600" b="1" dirty="0"/>
              <a:t>Week X  -  Topic Name </a:t>
            </a:r>
            <a:r>
              <a:rPr lang="en-GB" sz="2600" dirty="0"/>
              <a:t>folders on </a:t>
            </a:r>
            <a:r>
              <a:rPr lang="en-GB" sz="2600" dirty="0" err="1">
                <a:hlinkClick r:id="rId3">
                  <a:extLst>
                    <a:ext uri="{A12FA001-AC4F-418D-AE19-62706E023703}">
                      <ahyp:hlinkClr xmlns:ahyp="http://schemas.microsoft.com/office/drawing/2018/hyperlinkcolor" val="tx"/>
                    </a:ext>
                  </a:extLst>
                </a:hlinkClick>
              </a:rPr>
              <a:t>MyStudies</a:t>
            </a:r>
            <a:r>
              <a:rPr lang="en-GB" sz="2600" dirty="0"/>
              <a:t>.</a:t>
            </a:r>
          </a:p>
          <a:p>
            <a:pPr lvl="1">
              <a:lnSpc>
                <a:spcPct val="120000"/>
              </a:lnSpc>
              <a:spcBef>
                <a:spcPts val="0"/>
              </a:spcBef>
            </a:pPr>
            <a:r>
              <a:rPr lang="en-GB" sz="2600" b="1" dirty="0"/>
              <a:t>Lab instructions </a:t>
            </a:r>
            <a:r>
              <a:rPr lang="en-GB" sz="2600" dirty="0"/>
              <a:t>are always at the </a:t>
            </a:r>
            <a:r>
              <a:rPr lang="en-GB" sz="2600" b="1" dirty="0"/>
              <a:t>end of the lecture slides</a:t>
            </a:r>
          </a:p>
          <a:p>
            <a:pPr lvl="1">
              <a:lnSpc>
                <a:spcPct val="120000"/>
              </a:lnSpc>
              <a:spcBef>
                <a:spcPts val="0"/>
              </a:spcBef>
            </a:pPr>
            <a:r>
              <a:rPr lang="en-GB" sz="2600" b="1" dirty="0"/>
              <a:t>Accompanying projects are provided as zip files</a:t>
            </a:r>
            <a:r>
              <a:rPr lang="en-GB" sz="2600" dirty="0"/>
              <a:t> and contain the code examples, exercises and solution code.</a:t>
            </a:r>
          </a:p>
          <a:p>
            <a:pPr marL="0" indent="0">
              <a:lnSpc>
                <a:spcPct val="120000"/>
              </a:lnSpc>
              <a:spcBef>
                <a:spcPts val="0"/>
              </a:spcBef>
              <a:buNone/>
            </a:pPr>
            <a:r>
              <a:rPr lang="en-GB" sz="2600" dirty="0"/>
              <a:t>💡 </a:t>
            </a:r>
            <a:r>
              <a:rPr lang="en-GB" sz="2600" b="1" dirty="0"/>
              <a:t>Tip:</a:t>
            </a:r>
            <a:r>
              <a:rPr lang="en-GB" sz="2600" dirty="0"/>
              <a:t> Always check the lecture slides for lab instructions before your lab - they contain what you need for your lab</a:t>
            </a:r>
          </a:p>
          <a:p>
            <a:pPr marL="0" indent="0">
              <a:lnSpc>
                <a:spcPct val="120000"/>
              </a:lnSpc>
              <a:spcBef>
                <a:spcPts val="0"/>
              </a:spcBef>
              <a:buNone/>
            </a:pPr>
            <a:r>
              <a:rPr lang="en-GB" sz="2600" dirty="0"/>
              <a:t>👉 </a:t>
            </a:r>
            <a:r>
              <a:rPr lang="en-GB" sz="2600" b="1" dirty="0"/>
              <a:t>Notes: </a:t>
            </a:r>
            <a:r>
              <a:rPr lang="en-GB" sz="2600" dirty="0"/>
              <a:t>Weekly lab exercises are practice activities - they are </a:t>
            </a:r>
            <a:r>
              <a:rPr lang="en-GB" sz="2600" b="1" dirty="0"/>
              <a:t>not directly assessed</a:t>
            </a:r>
            <a:r>
              <a:rPr lang="en-GB" sz="2600" dirty="0"/>
              <a:t>. They are there to help you practise the programming techniques covered in the module and prepare you for the coursework.</a:t>
            </a:r>
          </a:p>
          <a:p>
            <a:pPr marL="0" indent="0">
              <a:lnSpc>
                <a:spcPct val="100000"/>
              </a:lnSpc>
              <a:buNone/>
            </a:pPr>
            <a:endParaRPr lang="en-GB" sz="2400" dirty="0"/>
          </a:p>
        </p:txBody>
      </p:sp>
      <p:sp>
        <p:nvSpPr>
          <p:cNvPr id="4" name="Slide Number Placeholder 3">
            <a:extLst>
              <a:ext uri="{FF2B5EF4-FFF2-40B4-BE49-F238E27FC236}">
                <a16:creationId xmlns:a16="http://schemas.microsoft.com/office/drawing/2014/main" id="{FC3BFB7A-2053-1E69-84EA-741A5E66D3CF}"/>
              </a:ext>
            </a:extLst>
          </p:cNvPr>
          <p:cNvSpPr>
            <a:spLocks noGrp="1"/>
          </p:cNvSpPr>
          <p:nvPr>
            <p:ph type="sldNum" sz="quarter" idx="12"/>
          </p:nvPr>
        </p:nvSpPr>
        <p:spPr/>
        <p:txBody>
          <a:bodyPr/>
          <a:lstStyle/>
          <a:p>
            <a:fld id="{4A64A08E-0BCB-4CFF-9501-451C31A9AE46}" type="slidenum">
              <a:rPr lang="en-GB" smtClean="0"/>
              <a:t>12</a:t>
            </a:fld>
            <a:endParaRPr lang="en-GB"/>
          </a:p>
        </p:txBody>
      </p:sp>
    </p:spTree>
    <p:extLst>
      <p:ext uri="{BB962C8B-B14F-4D97-AF65-F5344CB8AC3E}">
        <p14:creationId xmlns:p14="http://schemas.microsoft.com/office/powerpoint/2010/main" val="1326236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277A4-3B75-4A8C-B404-8DE0054B5E71}"/>
              </a:ext>
            </a:extLst>
          </p:cNvPr>
          <p:cNvSpPr>
            <a:spLocks noGrp="1"/>
          </p:cNvSpPr>
          <p:nvPr>
            <p:ph type="title"/>
          </p:nvPr>
        </p:nvSpPr>
        <p:spPr/>
        <p:txBody>
          <a:bodyPr>
            <a:normAutofit/>
          </a:bodyPr>
          <a:lstStyle/>
          <a:p>
            <a:r>
              <a:rPr lang="en-GB" sz="4400" dirty="0"/>
              <a:t>Your Personal Timetable</a:t>
            </a:r>
          </a:p>
        </p:txBody>
      </p:sp>
      <p:sp>
        <p:nvSpPr>
          <p:cNvPr id="3" name="Content Placeholder 2">
            <a:extLst>
              <a:ext uri="{FF2B5EF4-FFF2-40B4-BE49-F238E27FC236}">
                <a16:creationId xmlns:a16="http://schemas.microsoft.com/office/drawing/2014/main" id="{8AA86CAE-6468-4F31-883A-B0E0523A8D10}"/>
              </a:ext>
            </a:extLst>
          </p:cNvPr>
          <p:cNvSpPr>
            <a:spLocks noGrp="1"/>
          </p:cNvSpPr>
          <p:nvPr>
            <p:ph idx="1"/>
          </p:nvPr>
        </p:nvSpPr>
        <p:spPr>
          <a:xfrm>
            <a:off x="645017" y="1690688"/>
            <a:ext cx="10515600" cy="4665662"/>
          </a:xfrm>
        </p:spPr>
        <p:txBody>
          <a:bodyPr>
            <a:normAutofit/>
          </a:bodyPr>
          <a:lstStyle/>
          <a:p>
            <a:pPr>
              <a:lnSpc>
                <a:spcPct val="100000"/>
              </a:lnSpc>
            </a:pPr>
            <a:r>
              <a:rPr lang="en-GB" dirty="0"/>
              <a:t>Your </a:t>
            </a:r>
            <a:r>
              <a:rPr lang="en-GB" b="1" dirty="0"/>
              <a:t>personal timetable </a:t>
            </a:r>
            <a:r>
              <a:rPr lang="en-GB" dirty="0"/>
              <a:t>is available through </a:t>
            </a:r>
            <a:r>
              <a:rPr lang="en-GB" dirty="0">
                <a:hlinkClick r:id="rId3"/>
              </a:rPr>
              <a:t>My Brighton</a:t>
            </a:r>
            <a:endParaRPr lang="en-GB" dirty="0"/>
          </a:p>
          <a:p>
            <a:pPr>
              <a:lnSpc>
                <a:spcPct val="100000"/>
              </a:lnSpc>
            </a:pPr>
            <a:r>
              <a:rPr lang="en-GB" dirty="0"/>
              <a:t>It shows the </a:t>
            </a:r>
            <a:r>
              <a:rPr lang="en-GB" b="1" dirty="0"/>
              <a:t>sessions you should attend</a:t>
            </a:r>
            <a:r>
              <a:rPr lang="en-GB" dirty="0"/>
              <a:t>, including lectures and your allocated lab.</a:t>
            </a:r>
          </a:p>
          <a:p>
            <a:r>
              <a:rPr lang="en-GB" dirty="0"/>
              <a:t>Check your timetable regularly so that you know when and where your sessions take place.</a:t>
            </a:r>
          </a:p>
          <a:p>
            <a:r>
              <a:rPr lang="en-GB" dirty="0"/>
              <a:t>During the first two teaching weeks of each semester, changes to lab groups or optional modules may be possible. Contact the School Office if you need to request a timetable change.</a:t>
            </a:r>
          </a:p>
          <a:p>
            <a:r>
              <a:rPr lang="en-GB" dirty="0"/>
              <a:t>If you have any difficulties, ask for help during labs, by email, or via chat with any staff member</a:t>
            </a:r>
          </a:p>
          <a:p>
            <a:pPr>
              <a:lnSpc>
                <a:spcPct val="100000"/>
              </a:lnSpc>
            </a:pPr>
            <a:endParaRPr lang="en-GB" dirty="0"/>
          </a:p>
        </p:txBody>
      </p:sp>
      <p:sp>
        <p:nvSpPr>
          <p:cNvPr id="7" name="Slide Number Placeholder 6">
            <a:extLst>
              <a:ext uri="{FF2B5EF4-FFF2-40B4-BE49-F238E27FC236}">
                <a16:creationId xmlns:a16="http://schemas.microsoft.com/office/drawing/2014/main" id="{436E4ED8-76A7-B154-CCF3-160C68AA8B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4A08E-0BCB-4CFF-9501-451C31A9AE4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9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270" y="136525"/>
            <a:ext cx="11353800" cy="894558"/>
          </a:xfrm>
        </p:spPr>
        <p:txBody>
          <a:bodyPr>
            <a:normAutofit/>
          </a:bodyPr>
          <a:lstStyle/>
          <a:p>
            <a:r>
              <a:rPr lang="en-GB" sz="4400" dirty="0"/>
              <a:t>Module &amp; Course Contacts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65713104"/>
              </p:ext>
            </p:extLst>
          </p:nvPr>
        </p:nvGraphicFramePr>
        <p:xfrm>
          <a:off x="673571" y="869954"/>
          <a:ext cx="10830723" cy="5913120"/>
        </p:xfrm>
        <a:graphic>
          <a:graphicData uri="http://schemas.openxmlformats.org/drawingml/2006/table">
            <a:tbl>
              <a:tblPr firstRow="1" bandRow="1">
                <a:tableStyleId>{7DF18680-E054-41AD-8BC1-D1AEF772440D}</a:tableStyleId>
              </a:tblPr>
              <a:tblGrid>
                <a:gridCol w="2512470">
                  <a:extLst>
                    <a:ext uri="{9D8B030D-6E8A-4147-A177-3AD203B41FA5}">
                      <a16:colId xmlns:a16="http://schemas.microsoft.com/office/drawing/2014/main" val="2578161571"/>
                    </a:ext>
                  </a:extLst>
                </a:gridCol>
                <a:gridCol w="4483489">
                  <a:extLst>
                    <a:ext uri="{9D8B030D-6E8A-4147-A177-3AD203B41FA5}">
                      <a16:colId xmlns:a16="http://schemas.microsoft.com/office/drawing/2014/main" val="646984436"/>
                    </a:ext>
                  </a:extLst>
                </a:gridCol>
                <a:gridCol w="3834764">
                  <a:extLst>
                    <a:ext uri="{9D8B030D-6E8A-4147-A177-3AD203B41FA5}">
                      <a16:colId xmlns:a16="http://schemas.microsoft.com/office/drawing/2014/main" val="2981092920"/>
                    </a:ext>
                  </a:extLst>
                </a:gridCol>
              </a:tblGrid>
              <a:tr h="393296">
                <a:tc>
                  <a:txBody>
                    <a:bodyPr/>
                    <a:lstStyle/>
                    <a:p>
                      <a:pPr algn="ctr"/>
                      <a:r>
                        <a:rPr lang="en-GB" sz="2400" dirty="0"/>
                        <a:t>Name</a:t>
                      </a:r>
                    </a:p>
                  </a:txBody>
                  <a:tcPr/>
                </a:tc>
                <a:tc>
                  <a:txBody>
                    <a:bodyPr/>
                    <a:lstStyle/>
                    <a:p>
                      <a:pPr algn="ctr"/>
                      <a:r>
                        <a:rPr lang="en-GB" sz="2400" dirty="0"/>
                        <a:t>Role</a:t>
                      </a:r>
                      <a:endParaRPr lang="en-GB" dirty="0"/>
                    </a:p>
                  </a:txBody>
                  <a:tcPr/>
                </a:tc>
                <a:tc>
                  <a:txBody>
                    <a:bodyPr/>
                    <a:lstStyle/>
                    <a:p>
                      <a:pPr algn="ctr"/>
                      <a:r>
                        <a:rPr lang="en-GB" sz="2400" dirty="0"/>
                        <a:t>Contact</a:t>
                      </a:r>
                      <a:endParaRPr lang="en-GB" sz="2000" dirty="0"/>
                    </a:p>
                  </a:txBody>
                  <a:tcPr/>
                </a:tc>
                <a:extLst>
                  <a:ext uri="{0D108BD9-81ED-4DB2-BD59-A6C34878D82A}">
                    <a16:rowId xmlns:a16="http://schemas.microsoft.com/office/drawing/2014/main" val="3921549467"/>
                  </a:ext>
                </a:extLst>
              </a:tr>
              <a:tr h="370840">
                <a:tc>
                  <a:txBody>
                    <a:bodyPr/>
                    <a:lstStyle/>
                    <a:p>
                      <a:pPr algn="ctr"/>
                      <a:endParaRPr lang="en-GB" sz="2200" dirty="0"/>
                    </a:p>
                  </a:txBody>
                  <a:tcPr/>
                </a:tc>
                <a:tc>
                  <a:txBody>
                    <a:bodyPr/>
                    <a:lstStyle/>
                    <a:p>
                      <a:pPr algn="ctr"/>
                      <a:r>
                        <a:rPr lang="en-GB" sz="2200" b="1" dirty="0"/>
                        <a:t>1️⃣ General Support</a:t>
                      </a:r>
                      <a:endParaRPr lang="en-GB" dirty="0"/>
                    </a:p>
                  </a:txBody>
                  <a:tcPr/>
                </a:tc>
                <a:tc>
                  <a:txBody>
                    <a:bodyPr/>
                    <a:lstStyle/>
                    <a:p>
                      <a:pPr algn="ctr"/>
                      <a:endParaRPr lang="en-GB" sz="2200" dirty="0"/>
                    </a:p>
                  </a:txBody>
                  <a:tcPr/>
                </a:tc>
                <a:extLst>
                  <a:ext uri="{0D108BD9-81ED-4DB2-BD59-A6C34878D82A}">
                    <a16:rowId xmlns:a16="http://schemas.microsoft.com/office/drawing/2014/main" val="32444288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ATE School Office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Administrative help, timetable changes, general enquiries</a:t>
                      </a:r>
                    </a:p>
                  </a:txBody>
                  <a:tcPr/>
                </a:tc>
                <a:tc>
                  <a:txBody>
                    <a:bodyPr/>
                    <a:lstStyle/>
                    <a:p>
                      <a:r>
                        <a:rPr lang="en-GB" sz="2000" b="0">
                          <a:hlinkClick r:id="rId3"/>
                        </a:rPr>
                        <a:t>ATE-office@brighton.ac.uk</a:t>
                      </a:r>
                      <a:r>
                        <a:rPr lang="en-GB" sz="2000" b="0"/>
                        <a:t> </a:t>
                      </a:r>
                      <a:endParaRPr lang="en-GB" sz="2000" b="0" dirty="0"/>
                    </a:p>
                  </a:txBody>
                  <a:tcPr/>
                </a:tc>
                <a:extLst>
                  <a:ext uri="{0D108BD9-81ED-4DB2-BD59-A6C34878D82A}">
                    <a16:rowId xmlns:a16="http://schemas.microsoft.com/office/drawing/2014/main" val="414275136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Course administrators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General course-related support and guidance </a:t>
                      </a:r>
                    </a:p>
                  </a:txBody>
                  <a:tcPr/>
                </a:tc>
                <a:tc>
                  <a:txBody>
                    <a:bodyPr/>
                    <a:lstStyle/>
                    <a:p>
                      <a:r>
                        <a:rPr lang="en-GB" sz="2000" b="0" dirty="0">
                          <a:hlinkClick r:id="rId4"/>
                        </a:rPr>
                        <a:t>ATE-Computing-and-Games@brighton.ac.uk</a:t>
                      </a:r>
                      <a:r>
                        <a:rPr lang="en-GB" sz="2000" b="0" dirty="0"/>
                        <a:t> </a:t>
                      </a:r>
                    </a:p>
                  </a:txBody>
                  <a:tcPr/>
                </a:tc>
                <a:extLst>
                  <a:ext uri="{0D108BD9-81ED-4DB2-BD59-A6C34878D82A}">
                    <a16:rowId xmlns:a16="http://schemas.microsoft.com/office/drawing/2014/main" val="38355391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Course Leader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Your course coordination</a:t>
                      </a:r>
                    </a:p>
                  </a:txBody>
                  <a:tcPr/>
                </a:tc>
                <a:tc>
                  <a:txBody>
                    <a:bodyPr/>
                    <a:lstStyle/>
                    <a:p>
                      <a:r>
                        <a:rPr lang="en-GB" sz="2000" b="0" dirty="0"/>
                        <a:t>depends on your course</a:t>
                      </a:r>
                    </a:p>
                  </a:txBody>
                  <a:tcPr/>
                </a:tc>
                <a:extLst>
                  <a:ext uri="{0D108BD9-81ED-4DB2-BD59-A6C34878D82A}">
                    <a16:rowId xmlns:a16="http://schemas.microsoft.com/office/drawing/2014/main" val="198962330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200" b="1" dirty="0">
                        <a:latin typeface="+mn-lt"/>
                      </a:endParaRPr>
                    </a:p>
                  </a:txBody>
                  <a:tcPr/>
                </a:tc>
                <a:tc>
                  <a:txBody>
                    <a:bodyPr/>
                    <a:lstStyle/>
                    <a:p>
                      <a:pPr algn="ctr"/>
                      <a:r>
                        <a:rPr lang="en-GB" sz="2200" b="1" dirty="0">
                          <a:latin typeface="+mn-lt"/>
                        </a:rPr>
                        <a:t>2️⃣ Module Support</a:t>
                      </a: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200" b="1" dirty="0">
                        <a:latin typeface="+mn-lt"/>
                      </a:endParaRPr>
                    </a:p>
                  </a:txBody>
                  <a:tcPr/>
                </a:tc>
                <a:extLst>
                  <a:ext uri="{0D108BD9-81ED-4DB2-BD59-A6C34878D82A}">
                    <a16:rowId xmlns:a16="http://schemas.microsoft.com/office/drawing/2014/main" val="20168068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Shine Shan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latin typeface="+mn-lt"/>
                        </a:rPr>
                        <a:t>Module Leader, teaching and clarifying lecture content</a:t>
                      </a:r>
                      <a:endParaRPr lang="en-GB"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hlinkClick r:id="rId5"/>
                        </a:rPr>
                        <a:t>J.Shan@brighton.ac.uk</a:t>
                      </a:r>
                      <a:r>
                        <a:rPr lang="en-GB" sz="2000" b="0"/>
                        <a:t> </a:t>
                      </a:r>
                    </a:p>
                    <a:p>
                      <a:r>
                        <a:rPr lang="en-GB" sz="2000" b="0"/>
                        <a:t>C519 (Cockcroft 5</a:t>
                      </a:r>
                      <a:r>
                        <a:rPr lang="en-GB" sz="2000" b="0" baseline="30000"/>
                        <a:t>th</a:t>
                      </a:r>
                      <a:r>
                        <a:rPr lang="en-GB" sz="2000" b="0"/>
                        <a:t> floor)</a:t>
                      </a:r>
                      <a:endParaRPr lang="en-GB" sz="2000" b="0" dirty="0"/>
                    </a:p>
                  </a:txBody>
                  <a:tcPr/>
                </a:tc>
                <a:extLst>
                  <a:ext uri="{0D108BD9-81ED-4DB2-BD59-A6C34878D82A}">
                    <a16:rowId xmlns:a16="http://schemas.microsoft.com/office/drawing/2014/main" val="14083947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latin typeface="+mn-lt"/>
                        </a:rPr>
                        <a:t>Chernov Alexey </a:t>
                      </a:r>
                      <a:endParaRPr lang="en-GB"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latin typeface="+mn-lt"/>
                        </a:rPr>
                        <a:t>Lab Tutor, one-to-one support during lab sessions</a:t>
                      </a:r>
                      <a:endParaRPr lang="en-GB" sz="2000" b="0" dirty="0"/>
                    </a:p>
                  </a:txBody>
                  <a:tcPr/>
                </a:tc>
                <a:tc>
                  <a:txBody>
                    <a:bodyPr/>
                    <a:lstStyle/>
                    <a:p>
                      <a:r>
                        <a:rPr lang="en-GB" sz="2000" b="0">
                          <a:latin typeface="+mn-lt"/>
                          <a:hlinkClick r:id="rId6"/>
                        </a:rPr>
                        <a:t>A.Chernov@brighton.ac.uk</a:t>
                      </a:r>
                      <a:r>
                        <a:rPr lang="en-GB" sz="2000" b="0">
                          <a:latin typeface="+mn-lt"/>
                        </a:rPr>
                        <a:t> </a:t>
                      </a:r>
                      <a:endParaRPr lang="en-GB" sz="2000" b="0" dirty="0"/>
                    </a:p>
                  </a:txBody>
                  <a:tcPr/>
                </a:tc>
                <a:extLst>
                  <a:ext uri="{0D108BD9-81ED-4DB2-BD59-A6C34878D82A}">
                    <a16:rowId xmlns:a16="http://schemas.microsoft.com/office/drawing/2014/main" val="11365396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latin typeface="+mn-lt"/>
                        </a:rPr>
                        <a:t>Karina Rodriguez Echavarria </a:t>
                      </a:r>
                      <a:endParaRPr lang="en-GB" sz="20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latin typeface="+mn-lt"/>
                        </a:rPr>
                        <a:t>Lab Tutor, one-to-one support during lab sessions</a:t>
                      </a:r>
                      <a:endParaRPr lang="en-GB" sz="2000" b="0" dirty="0"/>
                    </a:p>
                  </a:txBody>
                  <a:tcPr/>
                </a:tc>
                <a:tc>
                  <a:txBody>
                    <a:bodyPr/>
                    <a:lstStyle/>
                    <a:p>
                      <a:r>
                        <a:rPr lang="en-GB" sz="2000" b="0">
                          <a:latin typeface="+mn-lt"/>
                          <a:hlinkClick r:id="rId7"/>
                        </a:rPr>
                        <a:t>K.Rodriguez@brighton.ac.uk</a:t>
                      </a:r>
                      <a:r>
                        <a:rPr lang="en-GB" sz="2000" b="0">
                          <a:latin typeface="+mn-lt"/>
                        </a:rPr>
                        <a:t> </a:t>
                      </a:r>
                      <a:endParaRPr lang="en-GB" sz="2000" b="0" dirty="0"/>
                    </a:p>
                  </a:txBody>
                  <a:tcPr/>
                </a:tc>
                <a:extLst>
                  <a:ext uri="{0D108BD9-81ED-4DB2-BD59-A6C34878D82A}">
                    <a16:rowId xmlns:a16="http://schemas.microsoft.com/office/drawing/2014/main" val="35602687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Wilkinson William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t>Lab Tutor, one-to-one support during lab sessions</a:t>
                      </a:r>
                    </a:p>
                  </a:txBody>
                  <a:tcPr/>
                </a:tc>
                <a:tc>
                  <a:txBody>
                    <a:bodyPr/>
                    <a:lstStyle/>
                    <a:p>
                      <a:r>
                        <a:rPr lang="en-GB" sz="2000" b="0" i="0" u="sng" kern="1200" dirty="0">
                          <a:solidFill>
                            <a:schemeClr val="dk1"/>
                          </a:solidFill>
                          <a:effectLst/>
                          <a:latin typeface="+mn-lt"/>
                          <a:ea typeface="+mn-ea"/>
                          <a:cs typeface="+mn-cs"/>
                          <a:hlinkClick r:id="rId8"/>
                        </a:rPr>
                        <a:t>W.P.Wilkinson@brighton.ac.uk</a:t>
                      </a:r>
                      <a:r>
                        <a:rPr lang="en-GB" sz="2000" b="0" i="0" kern="1200" dirty="0">
                          <a:solidFill>
                            <a:schemeClr val="dk1"/>
                          </a:solidFill>
                          <a:effectLst/>
                          <a:latin typeface="+mn-lt"/>
                          <a:ea typeface="+mn-ea"/>
                          <a:cs typeface="+mn-cs"/>
                        </a:rPr>
                        <a:t>  </a:t>
                      </a:r>
                      <a:endParaRPr lang="en-GB" sz="2000" b="0" kern="1200" dirty="0">
                        <a:solidFill>
                          <a:schemeClr val="dk1"/>
                        </a:solidFill>
                        <a:latin typeface="+mn-lt"/>
                        <a:ea typeface="+mn-ea"/>
                        <a:cs typeface="+mn-cs"/>
                      </a:endParaRPr>
                    </a:p>
                  </a:txBody>
                  <a:tcPr/>
                </a:tc>
                <a:extLst>
                  <a:ext uri="{0D108BD9-81ED-4DB2-BD59-A6C34878D82A}">
                    <a16:rowId xmlns:a16="http://schemas.microsoft.com/office/drawing/2014/main" val="2157413471"/>
                  </a:ext>
                </a:extLst>
              </a:tr>
            </a:tbl>
          </a:graphicData>
        </a:graphic>
      </p:graphicFrame>
      <p:sp>
        <p:nvSpPr>
          <p:cNvPr id="7" name="Slide Number Placeholder 6">
            <a:extLst>
              <a:ext uri="{FF2B5EF4-FFF2-40B4-BE49-F238E27FC236}">
                <a16:creationId xmlns:a16="http://schemas.microsoft.com/office/drawing/2014/main" id="{125B9CD5-A6A6-C350-D6F2-F71610C0E9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4A08E-0BCB-4CFF-9501-451C31A9AE4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296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F7B83-C764-3AA4-9C8B-4BB376B5B606}"/>
              </a:ext>
            </a:extLst>
          </p:cNvPr>
          <p:cNvSpPr>
            <a:spLocks noGrp="1"/>
          </p:cNvSpPr>
          <p:nvPr>
            <p:ph type="title"/>
          </p:nvPr>
        </p:nvSpPr>
        <p:spPr>
          <a:xfrm>
            <a:off x="838199" y="269433"/>
            <a:ext cx="10515600" cy="793824"/>
          </a:xfrm>
        </p:spPr>
        <p:txBody>
          <a:bodyPr/>
          <a:lstStyle/>
          <a:p>
            <a:r>
              <a:rPr lang="en-GB" dirty="0"/>
              <a:t>Additional Learning and Setup</a:t>
            </a:r>
          </a:p>
        </p:txBody>
      </p:sp>
      <p:sp>
        <p:nvSpPr>
          <p:cNvPr id="3" name="Content Placeholder 2">
            <a:extLst>
              <a:ext uri="{FF2B5EF4-FFF2-40B4-BE49-F238E27FC236}">
                <a16:creationId xmlns:a16="http://schemas.microsoft.com/office/drawing/2014/main" id="{2DFCDD96-660F-93F6-927E-EE0531CAE0C7}"/>
              </a:ext>
            </a:extLst>
          </p:cNvPr>
          <p:cNvSpPr>
            <a:spLocks noGrp="1"/>
          </p:cNvSpPr>
          <p:nvPr>
            <p:ph idx="1"/>
          </p:nvPr>
        </p:nvSpPr>
        <p:spPr>
          <a:xfrm>
            <a:off x="476692" y="962247"/>
            <a:ext cx="11442406" cy="5895753"/>
          </a:xfrm>
        </p:spPr>
        <p:txBody>
          <a:bodyPr>
            <a:noAutofit/>
          </a:bodyPr>
          <a:lstStyle/>
          <a:p>
            <a:pPr>
              <a:lnSpc>
                <a:spcPct val="100000"/>
              </a:lnSpc>
              <a:spcBef>
                <a:spcPts val="0"/>
              </a:spcBef>
            </a:pPr>
            <a:r>
              <a:rPr lang="en-GB" sz="2000" dirty="0"/>
              <a:t>A separate slide set, </a:t>
            </a:r>
            <a:r>
              <a:rPr lang="en-GB" sz="2000" b="1" dirty="0"/>
              <a:t>“Programming and Java - Additional Background and Getting Started,”</a:t>
            </a:r>
            <a:r>
              <a:rPr lang="en-GB" sz="2000" dirty="0"/>
              <a:t> provides additional background and practical setup guidance. </a:t>
            </a:r>
          </a:p>
          <a:p>
            <a:pPr>
              <a:lnSpc>
                <a:spcPct val="100000"/>
              </a:lnSpc>
              <a:spcBef>
                <a:spcPts val="0"/>
              </a:spcBef>
            </a:pPr>
            <a:r>
              <a:rPr lang="en-GB" sz="2000" dirty="0"/>
              <a:t>It contains </a:t>
            </a:r>
            <a:r>
              <a:rPr lang="en-GB" sz="2000" b="1" dirty="0"/>
              <a:t>three sections</a:t>
            </a:r>
            <a:r>
              <a:rPr lang="en-GB" sz="2000" dirty="0"/>
              <a:t>:</a:t>
            </a:r>
          </a:p>
          <a:p>
            <a:pPr marL="684000">
              <a:lnSpc>
                <a:spcPct val="100000"/>
              </a:lnSpc>
              <a:spcBef>
                <a:spcPts val="0"/>
              </a:spcBef>
            </a:pPr>
            <a:r>
              <a:rPr lang="en-GB" sz="2000" b="1" dirty="0">
                <a:latin typeface="+mn-lt"/>
              </a:rPr>
              <a:t>1.  Programming basics</a:t>
            </a:r>
          </a:p>
          <a:p>
            <a:pPr marL="1044000">
              <a:lnSpc>
                <a:spcPct val="100000"/>
              </a:lnSpc>
              <a:spcBef>
                <a:spcPts val="0"/>
              </a:spcBef>
            </a:pPr>
            <a:r>
              <a:rPr lang="en-GB" sz="2000" dirty="0">
                <a:latin typeface="+mn-lt"/>
              </a:rPr>
              <a:t>Java-independent background - Programming languages, language levels and source code compilation</a:t>
            </a:r>
          </a:p>
          <a:p>
            <a:pPr marL="684000">
              <a:lnSpc>
                <a:spcPct val="100000"/>
              </a:lnSpc>
              <a:spcBef>
                <a:spcPts val="0"/>
              </a:spcBef>
            </a:pPr>
            <a:r>
              <a:rPr lang="en-GB" sz="2000" b="1" dirty="0">
                <a:latin typeface="+mn-lt"/>
              </a:rPr>
              <a:t>2. A little more to know about Java</a:t>
            </a:r>
          </a:p>
          <a:p>
            <a:pPr marL="1044000" lvl="0">
              <a:lnSpc>
                <a:spcPct val="100000"/>
              </a:lnSpc>
              <a:spcBef>
                <a:spcPts val="0"/>
              </a:spcBef>
            </a:pPr>
            <a:r>
              <a:rPr lang="en-GB" sz="2000" dirty="0">
                <a:latin typeface="+mn-lt"/>
              </a:rPr>
              <a:t>Useful context for terms such as JDK, JRE, JVM and IDE</a:t>
            </a:r>
          </a:p>
          <a:p>
            <a:pPr marL="684000" lvl="0">
              <a:spcBef>
                <a:spcPts val="0"/>
              </a:spcBef>
            </a:pPr>
            <a:r>
              <a:rPr lang="en-GB" sz="2000" dirty="0"/>
              <a:t>👉</a:t>
            </a:r>
            <a:r>
              <a:rPr lang="en-GB" sz="2000" dirty="0">
                <a:latin typeface="+mn-lt"/>
              </a:rPr>
              <a:t>Explore these sections when you have time. You do not need to master these topics before starting the practical work.</a:t>
            </a:r>
          </a:p>
          <a:p>
            <a:pPr marL="684000">
              <a:lnSpc>
                <a:spcPct val="100000"/>
              </a:lnSpc>
              <a:spcBef>
                <a:spcPts val="0"/>
              </a:spcBef>
            </a:pPr>
            <a:r>
              <a:rPr lang="en-GB" sz="2000" b="1" dirty="0">
                <a:latin typeface="+mn-lt"/>
              </a:rPr>
              <a:t>3. Getting your PC ready for Java programming</a:t>
            </a:r>
          </a:p>
          <a:p>
            <a:pPr marL="1044000" lvl="0">
              <a:lnSpc>
                <a:spcPct val="100000"/>
              </a:lnSpc>
              <a:spcBef>
                <a:spcPts val="0"/>
              </a:spcBef>
            </a:pPr>
            <a:r>
              <a:rPr lang="en-GB" sz="2000" dirty="0">
                <a:latin typeface="+mn-lt"/>
              </a:rPr>
              <a:t>Guidance for preparing your own PC for Java programming</a:t>
            </a:r>
          </a:p>
          <a:p>
            <a:pPr marL="1044000" lvl="0">
              <a:lnSpc>
                <a:spcPct val="100000"/>
              </a:lnSpc>
              <a:spcBef>
                <a:spcPts val="0"/>
              </a:spcBef>
            </a:pPr>
            <a:r>
              <a:rPr lang="en-GB" sz="2000" dirty="0">
                <a:latin typeface="+mn-lt"/>
              </a:rPr>
              <a:t>A step-by-step guide to installing BlueJ</a:t>
            </a:r>
          </a:p>
          <a:p>
            <a:pPr marL="1044000" lvl="0">
              <a:lnSpc>
                <a:spcPct val="100000"/>
              </a:lnSpc>
              <a:spcBef>
                <a:spcPts val="0"/>
              </a:spcBef>
            </a:pPr>
            <a:r>
              <a:rPr lang="en-GB" sz="2000" dirty="0">
                <a:latin typeface="+mn-lt"/>
              </a:rPr>
              <a:t>Notes for students using macOS or another Java IDE</a:t>
            </a:r>
          </a:p>
          <a:p>
            <a:pPr marL="1044000" lvl="0">
              <a:lnSpc>
                <a:spcPct val="100000"/>
              </a:lnSpc>
              <a:spcBef>
                <a:spcPts val="0"/>
              </a:spcBef>
            </a:pPr>
            <a:r>
              <a:rPr lang="en-GB" sz="2000" b="1" dirty="0">
                <a:latin typeface="+mn-lt"/>
              </a:rPr>
              <a:t>University lab PCs are already prepared; you do not need to install the software yourself.</a:t>
            </a:r>
            <a:endParaRPr lang="en-GB" sz="2000" dirty="0">
              <a:latin typeface="+mn-lt"/>
            </a:endParaRPr>
          </a:p>
          <a:p>
            <a:pPr>
              <a:lnSpc>
                <a:spcPct val="100000"/>
              </a:lnSpc>
              <a:spcBef>
                <a:spcPts val="0"/>
              </a:spcBef>
            </a:pPr>
            <a:r>
              <a:rPr lang="en-GB" sz="2000" b="1" dirty="0"/>
              <a:t>Module note</a:t>
            </a:r>
          </a:p>
          <a:p>
            <a:pPr marL="684000">
              <a:lnSpc>
                <a:spcPct val="100000"/>
              </a:lnSpc>
              <a:spcBef>
                <a:spcPts val="0"/>
              </a:spcBef>
            </a:pPr>
            <a:r>
              <a:rPr lang="en-GB" sz="2000" dirty="0">
                <a:latin typeface="+mn-lt"/>
              </a:rPr>
              <a:t>All CI401 examples, exercises and slides use </a:t>
            </a:r>
            <a:r>
              <a:rPr lang="en-GB" sz="2000" b="1" dirty="0">
                <a:latin typeface="+mn-lt"/>
              </a:rPr>
              <a:t>BlueJ</a:t>
            </a:r>
            <a:r>
              <a:rPr lang="en-GB" sz="2000" dirty="0">
                <a:latin typeface="+mn-lt"/>
              </a:rPr>
              <a:t>.</a:t>
            </a:r>
          </a:p>
          <a:p>
            <a:pPr marL="684000">
              <a:lnSpc>
                <a:spcPct val="100000"/>
              </a:lnSpc>
              <a:spcBef>
                <a:spcPts val="0"/>
              </a:spcBef>
            </a:pPr>
            <a:r>
              <a:rPr lang="en-GB" sz="2000" dirty="0">
                <a:latin typeface="+mn-lt"/>
              </a:rPr>
              <a:t>Students using another Java IDE can transfer the Java code into their own IDE. The project setup and steps for compiling and running code may differ slightly.</a:t>
            </a:r>
          </a:p>
        </p:txBody>
      </p:sp>
      <p:sp>
        <p:nvSpPr>
          <p:cNvPr id="4" name="Slide Number Placeholder 3">
            <a:extLst>
              <a:ext uri="{FF2B5EF4-FFF2-40B4-BE49-F238E27FC236}">
                <a16:creationId xmlns:a16="http://schemas.microsoft.com/office/drawing/2014/main" id="{875E5AFB-D7CA-0BB4-3551-8C5AB507A7EC}"/>
              </a:ext>
            </a:extLst>
          </p:cNvPr>
          <p:cNvSpPr>
            <a:spLocks noGrp="1"/>
          </p:cNvSpPr>
          <p:nvPr>
            <p:ph type="sldNum" sz="quarter" idx="12"/>
          </p:nvPr>
        </p:nvSpPr>
        <p:spPr/>
        <p:txBody>
          <a:bodyPr/>
          <a:lstStyle/>
          <a:p>
            <a:fld id="{4A64A08E-0BCB-4CFF-9501-451C31A9AE46}" type="slidenum">
              <a:rPr lang="en-GB" smtClean="0"/>
              <a:t>15</a:t>
            </a:fld>
            <a:endParaRPr lang="en-GB"/>
          </a:p>
        </p:txBody>
      </p:sp>
    </p:spTree>
    <p:extLst>
      <p:ext uri="{BB962C8B-B14F-4D97-AF65-F5344CB8AC3E}">
        <p14:creationId xmlns:p14="http://schemas.microsoft.com/office/powerpoint/2010/main" val="1916704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5967-F4DB-FF3C-CD97-78D1893FE036}"/>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65E3A462-87C5-A569-6A39-811E501A6063}"/>
              </a:ext>
            </a:extLst>
          </p:cNvPr>
          <p:cNvSpPr>
            <a:spLocks noGrp="1"/>
          </p:cNvSpPr>
          <p:nvPr>
            <p:ph idx="1"/>
          </p:nvPr>
        </p:nvSpPr>
        <p:spPr/>
        <p:txBody>
          <a:bodyPr/>
          <a:lstStyle/>
          <a:p>
            <a:pPr lvl="0">
              <a:lnSpc>
                <a:spcPct val="100000"/>
              </a:lnSpc>
            </a:pPr>
            <a:r>
              <a:rPr lang="en-GB" dirty="0"/>
              <a:t>You’ve seen what the module is about, what you’ll learn, and how you’ll be assessed. </a:t>
            </a:r>
          </a:p>
          <a:p>
            <a:pPr lvl="0">
              <a:lnSpc>
                <a:spcPct val="100000"/>
              </a:lnSpc>
            </a:pPr>
            <a:r>
              <a:rPr lang="en-GB" dirty="0"/>
              <a:t>You know how you will learn: lectures for concepts, labs for practice, and independent study to build your skills. </a:t>
            </a:r>
          </a:p>
          <a:p>
            <a:pPr lvl="0">
              <a:lnSpc>
                <a:spcPct val="100000"/>
              </a:lnSpc>
            </a:pPr>
            <a:r>
              <a:rPr lang="en-GB" dirty="0"/>
              <a:t>You’ve got the practical info: your timetable, the teaching team, and how to get help.</a:t>
            </a:r>
          </a:p>
          <a:p>
            <a:endParaRPr lang="en-GB" dirty="0"/>
          </a:p>
        </p:txBody>
      </p:sp>
      <p:sp>
        <p:nvSpPr>
          <p:cNvPr id="4" name="Slide Number Placeholder 3">
            <a:extLst>
              <a:ext uri="{FF2B5EF4-FFF2-40B4-BE49-F238E27FC236}">
                <a16:creationId xmlns:a16="http://schemas.microsoft.com/office/drawing/2014/main" id="{A90CAA3A-167E-61BC-1B08-F914076FA8B1}"/>
              </a:ext>
            </a:extLst>
          </p:cNvPr>
          <p:cNvSpPr>
            <a:spLocks noGrp="1"/>
          </p:cNvSpPr>
          <p:nvPr>
            <p:ph type="sldNum" sz="quarter" idx="12"/>
          </p:nvPr>
        </p:nvSpPr>
        <p:spPr/>
        <p:txBody>
          <a:bodyPr/>
          <a:lstStyle/>
          <a:p>
            <a:fld id="{4A64A08E-0BCB-4CFF-9501-451C31A9AE46}" type="slidenum">
              <a:rPr lang="en-GB" smtClean="0"/>
              <a:t>16</a:t>
            </a:fld>
            <a:endParaRPr lang="en-GB"/>
          </a:p>
        </p:txBody>
      </p:sp>
    </p:spTree>
    <p:extLst>
      <p:ext uri="{BB962C8B-B14F-4D97-AF65-F5344CB8AC3E}">
        <p14:creationId xmlns:p14="http://schemas.microsoft.com/office/powerpoint/2010/main" val="239518051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1257</TotalTime>
  <Words>1716</Words>
  <Application>Microsoft Office PowerPoint</Application>
  <PresentationFormat>Widescreen</PresentationFormat>
  <Paragraphs>211</Paragraphs>
  <Slides>16</Slides>
  <Notes>15</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Calibri Light</vt:lpstr>
      <vt:lpstr>Courier New</vt:lpstr>
      <vt:lpstr>Segoe UI Emoji</vt:lpstr>
      <vt:lpstr>1_Office Theme</vt:lpstr>
      <vt:lpstr>CI401 Introduction to programming    Module, Assessment &amp; Resources</vt:lpstr>
      <vt:lpstr>What We Will Cover</vt:lpstr>
      <vt:lpstr>What Is Programming</vt:lpstr>
      <vt:lpstr>Our Module – Introduction to Programming</vt:lpstr>
      <vt:lpstr>Getting to Know Java</vt:lpstr>
      <vt:lpstr>BlueJ: Our Recommended IDE for Beginners</vt:lpstr>
      <vt:lpstr>Module Learning Outcomes</vt:lpstr>
      <vt:lpstr>No Matter Your Background</vt:lpstr>
      <vt:lpstr>Key Topics Ahead</vt:lpstr>
      <vt:lpstr>PowerPoint Presentation</vt:lpstr>
      <vt:lpstr>Module Timetable and Resources</vt:lpstr>
      <vt:lpstr>Lab Sessions - What You Need to Know</vt:lpstr>
      <vt:lpstr>Your Personal Timetable</vt:lpstr>
      <vt:lpstr>Module &amp; Course Contacts</vt:lpstr>
      <vt:lpstr>Additional Learning and Setup</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Shine Shan</dc:creator>
  <cp:lastModifiedBy>Shine Shan</cp:lastModifiedBy>
  <cp:revision>4</cp:revision>
  <dcterms:created xsi:type="dcterms:W3CDTF">2025-08-29T10:11:42Z</dcterms:created>
  <dcterms:modified xsi:type="dcterms:W3CDTF">2026-10-01T11:35:51Z</dcterms:modified>
</cp:coreProperties>
</file>