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993" r:id="rId2"/>
    <p:sldId id="1068" r:id="rId3"/>
    <p:sldId id="1069" r:id="rId4"/>
    <p:sldId id="1076" r:id="rId5"/>
    <p:sldId id="1071" r:id="rId6"/>
    <p:sldId id="1072" r:id="rId7"/>
    <p:sldId id="1073" r:id="rId8"/>
    <p:sldId id="1077" r:id="rId9"/>
    <p:sldId id="1075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40" autoAdjust="0"/>
    <p:restoredTop sz="76029" autoAdjust="0"/>
  </p:normalViewPr>
  <p:slideViewPr>
    <p:cSldViewPr snapToGrid="0">
      <p:cViewPr varScale="1">
        <p:scale>
          <a:sx n="86" d="100"/>
          <a:sy n="86" d="100"/>
        </p:scale>
        <p:origin x="960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ine Shan" userId="b7c6eb4e-f16b-4f98-8979-51a2899ee8f3" providerId="ADAL" clId="{6B7690B4-DFEE-4D5C-BE5F-B31E7E7FCBDC}"/>
    <pc:docChg chg="modSld">
      <pc:chgData name="Shine Shan" userId="b7c6eb4e-f16b-4f98-8979-51a2899ee8f3" providerId="ADAL" clId="{6B7690B4-DFEE-4D5C-BE5F-B31E7E7FCBDC}" dt="2026-09-19T15:57:45.573" v="5" actId="20577"/>
      <pc:docMkLst>
        <pc:docMk/>
      </pc:docMkLst>
      <pc:sldChg chg="modSp mod">
        <pc:chgData name="Shine Shan" userId="b7c6eb4e-f16b-4f98-8979-51a2899ee8f3" providerId="ADAL" clId="{6B7690B4-DFEE-4D5C-BE5F-B31E7E7FCBDC}" dt="2026-09-19T15:56:54.240" v="0" actId="20577"/>
        <pc:sldMkLst>
          <pc:docMk/>
          <pc:sldMk cId="3404584461" sldId="1068"/>
        </pc:sldMkLst>
        <pc:spChg chg="mod">
          <ac:chgData name="Shine Shan" userId="b7c6eb4e-f16b-4f98-8979-51a2899ee8f3" providerId="ADAL" clId="{6B7690B4-DFEE-4D5C-BE5F-B31E7E7FCBDC}" dt="2026-09-19T15:56:54.240" v="0" actId="20577"/>
          <ac:spMkLst>
            <pc:docMk/>
            <pc:sldMk cId="3404584461" sldId="1068"/>
            <ac:spMk id="3" creationId="{DEA23D8D-D1D1-79A6-A4A3-5DB58C7CDE37}"/>
          </ac:spMkLst>
        </pc:spChg>
      </pc:sldChg>
      <pc:sldChg chg="modSp mod">
        <pc:chgData name="Shine Shan" userId="b7c6eb4e-f16b-4f98-8979-51a2899ee8f3" providerId="ADAL" clId="{6B7690B4-DFEE-4D5C-BE5F-B31E7E7FCBDC}" dt="2026-09-19T15:57:45.573" v="5" actId="20577"/>
        <pc:sldMkLst>
          <pc:docMk/>
          <pc:sldMk cId="1203139199" sldId="1073"/>
        </pc:sldMkLst>
        <pc:spChg chg="mod">
          <ac:chgData name="Shine Shan" userId="b7c6eb4e-f16b-4f98-8979-51a2899ee8f3" providerId="ADAL" clId="{6B7690B4-DFEE-4D5C-BE5F-B31E7E7FCBDC}" dt="2026-09-19T15:57:45.573" v="5" actId="20577"/>
          <ac:spMkLst>
            <pc:docMk/>
            <pc:sldMk cId="1203139199" sldId="1073"/>
            <ac:spMk id="3" creationId="{9B9BF5F5-62AA-B822-3638-2147A74413CE}"/>
          </ac:spMkLst>
        </pc:spChg>
      </pc:sldChg>
      <pc:sldChg chg="modSp mod">
        <pc:chgData name="Shine Shan" userId="b7c6eb4e-f16b-4f98-8979-51a2899ee8f3" providerId="ADAL" clId="{6B7690B4-DFEE-4D5C-BE5F-B31E7E7FCBDC}" dt="2026-09-19T15:57:20.500" v="2" actId="14100"/>
        <pc:sldMkLst>
          <pc:docMk/>
          <pc:sldMk cId="3368160691" sldId="1076"/>
        </pc:sldMkLst>
        <pc:spChg chg="mod">
          <ac:chgData name="Shine Shan" userId="b7c6eb4e-f16b-4f98-8979-51a2899ee8f3" providerId="ADAL" clId="{6B7690B4-DFEE-4D5C-BE5F-B31E7E7FCBDC}" dt="2026-09-19T15:57:20.500" v="2" actId="14100"/>
          <ac:spMkLst>
            <pc:docMk/>
            <pc:sldMk cId="3368160691" sldId="1076"/>
            <ac:spMk id="2" creationId="{3F468FC5-94FA-6A33-7650-CE44A2FB0F1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EC80AF-E1BD-4658-A31A-4CCBEBE54651}" type="datetimeFigureOut">
              <a:rPr lang="en-GB" smtClean="0"/>
              <a:t>19/09/2026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D3EA3E-083B-40F2-A048-99AAF50B41B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31799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A quick preview for starting coding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2A41E4D-569A-4B7C-8F48-6E387179B21C}" type="slidenum">
              <a:rPr kumimoji="0" lang="en-GB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10981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53107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68181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27496F-FA82-19C1-B135-A6B6B8705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75F48CE-ADF7-64CE-DB68-402AB2951A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4E10DF-0420-E1C4-DC26-A7B857D6BD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Memory pattern:</a:t>
            </a:r>
            <a:endParaRPr lang="en-GB" dirty="0"/>
          </a:p>
          <a:p>
            <a:pPr rtl="0"/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type   name   =   value;</a:t>
            </a:r>
            <a:b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</a:br>
            <a:r>
              <a:rPr lang="en-GB" sz="120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    age    =   20;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B2FDE4-D280-A296-B07A-FC37DCDA5B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2396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Box view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0844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Same type… many boxes… connected together.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692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Question: “What must be the same inside one array?”</a:t>
            </a:r>
          </a:p>
          <a:p>
            <a:r>
              <a:rPr lang="en-GB" dirty="0"/>
              <a:t>Answer: the type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553139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D3EA3E-083B-40F2-A048-99AAF50B41B3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0224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904616"/>
          </a:xfrm>
        </p:spPr>
        <p:txBody>
          <a:bodyPr anchor="b"/>
          <a:lstStyle>
            <a:lvl1pPr algn="ctr"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32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30437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="0">
                <a:latin typeface="+mj-lt"/>
                <a:cs typeface="Courier New" panose="02070309020205020404" pitchFamily="49" charset="0"/>
              </a:defRPr>
            </a:lvl1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664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tx1">
                    <a:tint val="75000"/>
                  </a:schemeClr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9612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1893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latin typeface="Courier New" panose="02070309020205020404" pitchFamily="49" charset="0"/>
                <a:cs typeface="Courier New" panose="02070309020205020404" pitchFamily="49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8445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>
            <a:lvl1pPr>
              <a:defRPr sz="36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17465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78014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567600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41212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creensho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7724" y="457200"/>
            <a:ext cx="3932237" cy="1600200"/>
          </a:xfrm>
        </p:spPr>
        <p:txBody>
          <a:bodyPr anchor="t"/>
          <a:lstStyle>
            <a:lvl1pPr>
              <a:defRPr sz="3200" b="1">
                <a:solidFill>
                  <a:schemeClr val="accent5"/>
                </a:solidFill>
                <a:latin typeface="Courier New" panose="02070309020205020404" pitchFamily="49" charset="0"/>
                <a:cs typeface="Courier New" panose="02070309020205020404" pitchFamily="49" charset="0"/>
              </a:defRPr>
            </a:lvl1pPr>
          </a:lstStyle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33964" y="457201"/>
            <a:ext cx="7234364" cy="54086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27724" y="2057400"/>
            <a:ext cx="3932237" cy="3811588"/>
          </a:xfrm>
        </p:spPr>
        <p:txBody>
          <a:bodyPr>
            <a:normAutofit/>
          </a:bodyPr>
          <a:lstStyle>
            <a:lvl1pPr marL="0" indent="0">
              <a:buFont typeface="Arial" panose="020B0604020202020204" pitchFamily="34" charset="0"/>
              <a:buNone/>
              <a:defRPr sz="2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0"/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39732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986582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921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4/10/2021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64A08E-0BCB-4CFF-9501-451C31A9AE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63560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5"/>
          </a:solidFill>
          <a:latin typeface="Courier New" panose="02070309020205020404" pitchFamily="49" charset="0"/>
          <a:ea typeface="+mj-ea"/>
          <a:cs typeface="Courier New" panose="02070309020205020404" pitchFamily="49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8637" y="694063"/>
            <a:ext cx="11654725" cy="4763324"/>
          </a:xfrm>
        </p:spPr>
        <p:txBody>
          <a:bodyPr>
            <a:noAutofit/>
          </a:bodyPr>
          <a:lstStyle/>
          <a:p>
            <a:r>
              <a:rPr lang="en-GB" sz="5400" dirty="0"/>
              <a:t>2026 CI401</a:t>
            </a:r>
            <a:br>
              <a:rPr lang="en-GB" sz="5400" dirty="0"/>
            </a:br>
            <a:r>
              <a:rPr lang="en-GB" sz="5400" dirty="0"/>
              <a:t>Introduction to programming</a:t>
            </a:r>
            <a:br>
              <a:rPr lang="en-GB" sz="5400" dirty="0"/>
            </a:br>
            <a:br>
              <a:rPr lang="en-GB" sz="5400" dirty="0"/>
            </a:br>
            <a:r>
              <a:rPr lang="en-GB" sz="5400" dirty="0"/>
              <a:t> </a:t>
            </a:r>
            <a:br>
              <a:rPr lang="en-GB" sz="5400" dirty="0"/>
            </a:br>
            <a:r>
              <a:rPr lang="en-GB" sz="5400" dirty="0"/>
              <a:t>Variables and Types: </a:t>
            </a:r>
            <a:br>
              <a:rPr lang="en-GB" sz="5400" dirty="0"/>
            </a:br>
            <a:r>
              <a:rPr lang="en-GB" sz="5400" dirty="0"/>
              <a:t>The Basics</a:t>
            </a:r>
          </a:p>
        </p:txBody>
      </p:sp>
    </p:spTree>
    <p:extLst>
      <p:ext uri="{BB962C8B-B14F-4D97-AF65-F5344CB8AC3E}">
        <p14:creationId xmlns:p14="http://schemas.microsoft.com/office/powerpoint/2010/main" val="11901621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9EB96-9A69-7992-358A-2FE49F8D2D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4400" dirty="0"/>
              <a:t>Why Are We Talking About This?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A23D8D-D1D1-79A6-A4A3-5DB58C7CDE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909" y="1963411"/>
            <a:ext cx="10515600" cy="3623197"/>
          </a:xfrm>
        </p:spPr>
        <p:txBody>
          <a:bodyPr>
            <a:normAutofit/>
          </a:bodyPr>
          <a:lstStyle/>
          <a:p>
            <a:r>
              <a:rPr lang="en-GB" dirty="0"/>
              <a:t>Variables and types appear everywhere in programming - so it is difficult to study programming without encountering them.</a:t>
            </a:r>
          </a:p>
          <a:p>
            <a:r>
              <a:rPr lang="en-GB" dirty="0"/>
              <a:t>However, in real programs, they are usually used as part of a larger structure.</a:t>
            </a:r>
          </a:p>
          <a:p>
            <a:r>
              <a:rPr lang="en-GB" dirty="0"/>
              <a:t>To start coding, you need a basic understanding for now.</a:t>
            </a:r>
          </a:p>
          <a:p>
            <a:r>
              <a:rPr lang="en-GB" dirty="0"/>
              <a:t>A full and formal introduction will come in a few weeks.</a:t>
            </a:r>
          </a:p>
          <a:p>
            <a:pPr>
              <a:lnSpc>
                <a:spcPct val="100000"/>
              </a:lnSpc>
            </a:pPr>
            <a:endParaRPr lang="en-GB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65D441-3874-BC37-2B7F-C4825D30E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5844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2565F5-3BA2-4916-9D7E-649ADBDD91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737" y="161251"/>
            <a:ext cx="10515600" cy="1325563"/>
          </a:xfrm>
        </p:spPr>
        <p:txBody>
          <a:bodyPr/>
          <a:lstStyle/>
          <a:p>
            <a:r>
              <a:rPr lang="en-GB" dirty="0"/>
              <a:t>Storing Things in Boxes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8734D-FDA4-4D31-73E3-BF1674A223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731" y="1272332"/>
            <a:ext cx="10515600" cy="63915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GB" dirty="0"/>
              <a:t>Imagine you have some boxes on a table.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EAE31-F443-C42D-9E8A-B85C140FED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3</a:t>
            </a:fld>
            <a:endParaRPr lang="en-GB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2C62E0-09D4-9D4A-CE6B-AC6AA5EAA9F4}"/>
              </a:ext>
            </a:extLst>
          </p:cNvPr>
          <p:cNvSpPr txBox="1"/>
          <p:nvPr/>
        </p:nvSpPr>
        <p:spPr>
          <a:xfrm>
            <a:off x="1239034" y="2196355"/>
            <a:ext cx="535488" cy="461665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20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FDA888F-D404-6C53-ADCD-0CA897E07EB6}"/>
              </a:ext>
            </a:extLst>
          </p:cNvPr>
          <p:cNvSpPr txBox="1"/>
          <p:nvPr/>
        </p:nvSpPr>
        <p:spPr>
          <a:xfrm>
            <a:off x="2779734" y="2182148"/>
            <a:ext cx="973899" cy="461665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19.98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29B31F6-91F5-1CCE-7FDD-0FD7CEDA4B46}"/>
              </a:ext>
            </a:extLst>
          </p:cNvPr>
          <p:cNvSpPr txBox="1"/>
          <p:nvPr/>
        </p:nvSpPr>
        <p:spPr>
          <a:xfrm>
            <a:off x="4561562" y="2182148"/>
            <a:ext cx="1534438" cy="461665"/>
          </a:xfrm>
          <a:prstGeom prst="rect">
            <a:avLst/>
          </a:prstGeom>
          <a:noFill/>
          <a:ln w="254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/>
              <a:t>Brighton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C062F99-13F4-0368-32C1-D98897A7CEEA}"/>
              </a:ext>
            </a:extLst>
          </p:cNvPr>
          <p:cNvSpPr txBox="1"/>
          <p:nvPr/>
        </p:nvSpPr>
        <p:spPr>
          <a:xfrm>
            <a:off x="1113199" y="1757477"/>
            <a:ext cx="49571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00B050"/>
                </a:solidFill>
              </a:rPr>
              <a:t>age </a:t>
            </a:r>
            <a:r>
              <a:rPr lang="en-GB" sz="2400" dirty="0"/>
              <a:t>                </a:t>
            </a:r>
            <a:r>
              <a:rPr lang="en-GB" sz="2400" dirty="0">
                <a:solidFill>
                  <a:srgbClr val="7030A0"/>
                </a:solidFill>
              </a:rPr>
              <a:t>price</a:t>
            </a:r>
            <a:r>
              <a:rPr lang="en-GB" sz="2400" dirty="0"/>
              <a:t>                 </a:t>
            </a:r>
            <a:r>
              <a:rPr lang="en-GB" sz="2400" dirty="0">
                <a:solidFill>
                  <a:srgbClr val="FF0000"/>
                </a:solidFill>
              </a:rPr>
              <a:t>city </a:t>
            </a:r>
            <a:r>
              <a:rPr lang="en-GB" sz="2400" dirty="0"/>
              <a:t> 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233E9F08-59B4-B902-7DA1-CAF85BA76318}"/>
              </a:ext>
            </a:extLst>
          </p:cNvPr>
          <p:cNvSpPr txBox="1">
            <a:spLocks/>
          </p:cNvSpPr>
          <p:nvPr/>
        </p:nvSpPr>
        <p:spPr>
          <a:xfrm>
            <a:off x="401824" y="2914476"/>
            <a:ext cx="11337099" cy="3721725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Each box: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has a </a:t>
            </a:r>
            <a:r>
              <a:rPr lang="en-GB" b="1" dirty="0">
                <a:latin typeface="+mn-lt"/>
              </a:rPr>
              <a:t>name</a:t>
            </a:r>
            <a:endParaRPr lang="en-GB" dirty="0">
              <a:latin typeface="+mn-lt"/>
            </a:endParaRP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has a </a:t>
            </a:r>
            <a:r>
              <a:rPr lang="en-GB" b="1" dirty="0">
                <a:latin typeface="+mn-lt"/>
              </a:rPr>
              <a:t>shape(size)</a:t>
            </a:r>
            <a:endParaRPr lang="en-GB" dirty="0">
              <a:latin typeface="+mn-lt"/>
            </a:endParaRP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can hold </a:t>
            </a:r>
            <a:r>
              <a:rPr lang="en-GB" b="1" dirty="0">
                <a:latin typeface="+mn-lt"/>
              </a:rPr>
              <a:t>one item at a time</a:t>
            </a:r>
            <a:endParaRPr lang="en-GB" dirty="0">
              <a:latin typeface="+mn-lt"/>
            </a:endParaRP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dirty="0"/>
              <a:t>In programming: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box → </a:t>
            </a:r>
            <a:r>
              <a:rPr lang="en-GB" b="1" dirty="0">
                <a:latin typeface="+mn-lt"/>
              </a:rPr>
              <a:t>variable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shape → </a:t>
            </a:r>
            <a:r>
              <a:rPr lang="en-GB" b="1" dirty="0">
                <a:latin typeface="+mn-lt"/>
              </a:rPr>
              <a:t>type</a:t>
            </a:r>
          </a:p>
          <a:p>
            <a:pPr marL="684000">
              <a:lnSpc>
                <a:spcPct val="110000"/>
              </a:lnSpc>
              <a:spcBef>
                <a:spcPts val="0"/>
              </a:spcBef>
            </a:pPr>
            <a:r>
              <a:rPr lang="en-GB" dirty="0">
                <a:latin typeface="+mn-lt"/>
              </a:rPr>
              <a:t>item inside → </a:t>
            </a:r>
            <a:r>
              <a:rPr lang="en-GB" b="1" dirty="0">
                <a:latin typeface="+mn-lt"/>
              </a:rPr>
              <a:t>value</a:t>
            </a:r>
          </a:p>
          <a:p>
            <a:pPr>
              <a:lnSpc>
                <a:spcPct val="110000"/>
              </a:lnSpc>
              <a:spcBef>
                <a:spcPts val="0"/>
              </a:spcBef>
            </a:pPr>
            <a:r>
              <a:rPr lang="en-GB" b="1" dirty="0"/>
              <a:t>In short: </a:t>
            </a:r>
            <a:r>
              <a:rPr lang="en-GB" dirty="0"/>
              <a:t>Each </a:t>
            </a:r>
            <a:r>
              <a:rPr lang="en-GB" b="1" dirty="0"/>
              <a:t>variable</a:t>
            </a:r>
            <a:r>
              <a:rPr lang="en-GB" dirty="0"/>
              <a:t> has a </a:t>
            </a:r>
            <a:r>
              <a:rPr lang="en-GB" b="1" dirty="0"/>
              <a:t>name</a:t>
            </a:r>
            <a:r>
              <a:rPr lang="en-GB" dirty="0"/>
              <a:t> and a </a:t>
            </a:r>
            <a:r>
              <a:rPr lang="en-GB" b="1" dirty="0"/>
              <a:t>type</a:t>
            </a:r>
            <a:r>
              <a:rPr lang="en-GB" dirty="0"/>
              <a:t>, and it can store one </a:t>
            </a:r>
            <a:r>
              <a:rPr lang="en-GB" b="1" dirty="0"/>
              <a:t>value</a:t>
            </a:r>
            <a:r>
              <a:rPr lang="en-GB" dirty="0"/>
              <a:t> of the specified type.</a:t>
            </a:r>
          </a:p>
        </p:txBody>
      </p:sp>
    </p:spTree>
    <p:extLst>
      <p:ext uri="{BB962C8B-B14F-4D97-AF65-F5344CB8AC3E}">
        <p14:creationId xmlns:p14="http://schemas.microsoft.com/office/powerpoint/2010/main" val="1500349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737C5A-E0DB-71C9-4767-7CFF6A10EC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468FC5-94FA-6A33-7650-CE44A2FB0F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078"/>
            <a:ext cx="10515600" cy="1163497"/>
          </a:xfrm>
        </p:spPr>
        <p:txBody>
          <a:bodyPr/>
          <a:lstStyle/>
          <a:p>
            <a:r>
              <a:rPr lang="en-GB" dirty="0"/>
              <a:t>Example Variable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B614B4-548C-521D-5E74-869D3438ED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7720" y="2957187"/>
            <a:ext cx="10515600" cy="2754182"/>
          </a:xfrm>
        </p:spPr>
        <p:txBody>
          <a:bodyPr>
            <a:normAutofit/>
          </a:bodyPr>
          <a:lstStyle/>
          <a:p>
            <a:r>
              <a:rPr lang="en-GB" b="1" dirty="0"/>
              <a:t>What does this mean?</a:t>
            </a:r>
            <a:endParaRPr lang="en-GB" dirty="0"/>
          </a:p>
          <a:p>
            <a:pPr marL="684000"/>
            <a:r>
              <a:rPr lang="en-GB" dirty="0"/>
              <a:t>int → the </a:t>
            </a:r>
            <a:r>
              <a:rPr lang="en-GB" b="1" dirty="0"/>
              <a:t>type</a:t>
            </a:r>
            <a:r>
              <a:rPr lang="en-GB" dirty="0"/>
              <a:t> (whole numbers)</a:t>
            </a:r>
          </a:p>
          <a:p>
            <a:pPr marL="684000"/>
            <a:r>
              <a:rPr lang="en-GB" dirty="0"/>
              <a:t>age → the </a:t>
            </a:r>
            <a:r>
              <a:rPr lang="en-GB" b="1" dirty="0"/>
              <a:t>variable name</a:t>
            </a:r>
            <a:endParaRPr lang="en-GB" dirty="0"/>
          </a:p>
          <a:p>
            <a:pPr marL="684000"/>
            <a:r>
              <a:rPr lang="en-GB" dirty="0"/>
              <a:t>20 → the </a:t>
            </a:r>
            <a:r>
              <a:rPr lang="en-GB" b="1" dirty="0"/>
              <a:t>value inside</a:t>
            </a:r>
            <a:endParaRPr lang="en-GB" dirty="0"/>
          </a:p>
          <a:p>
            <a:r>
              <a:rPr lang="en-GB" dirty="0"/>
              <a:t>The type decides what kind of value the variable can hold.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784EDF6-6E51-843E-FFE3-C758F19DA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4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0BC94CE-497E-A4A7-8A8A-D5254766533F}"/>
              </a:ext>
            </a:extLst>
          </p:cNvPr>
          <p:cNvSpPr txBox="1"/>
          <p:nvPr/>
        </p:nvSpPr>
        <p:spPr>
          <a:xfrm>
            <a:off x="1026091" y="1746565"/>
            <a:ext cx="2380989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int age = 20;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D27DB53-5F14-E95C-C08A-2D33D0308475}"/>
              </a:ext>
            </a:extLst>
          </p:cNvPr>
          <p:cNvSpPr txBox="1"/>
          <p:nvPr/>
        </p:nvSpPr>
        <p:spPr>
          <a:xfrm>
            <a:off x="4607820" y="1856350"/>
            <a:ext cx="826180" cy="584775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20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568CF4-261D-951F-275E-A3329BE9A48C}"/>
              </a:ext>
            </a:extLst>
          </p:cNvPr>
          <p:cNvSpPr txBox="1"/>
          <p:nvPr/>
        </p:nvSpPr>
        <p:spPr>
          <a:xfrm>
            <a:off x="4538300" y="1271575"/>
            <a:ext cx="826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age</a:t>
            </a: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3368160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E883F8-EA01-4E9C-0DC4-6CF663A4E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Replacing the Value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E6C65C-6680-ED28-BBCA-D57F00521D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5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9C4BC5-FC48-3684-0F64-4D23BC8798EA}"/>
              </a:ext>
            </a:extLst>
          </p:cNvPr>
          <p:cNvSpPr txBox="1"/>
          <p:nvPr/>
        </p:nvSpPr>
        <p:spPr>
          <a:xfrm>
            <a:off x="1105272" y="1840386"/>
            <a:ext cx="2380989" cy="107721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int age = 20;</a:t>
            </a:r>
          </a:p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age = 25;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9DC0439-5B3A-424B-5A0F-B4D372BD68FD}"/>
              </a:ext>
            </a:extLst>
          </p:cNvPr>
          <p:cNvSpPr txBox="1"/>
          <p:nvPr/>
        </p:nvSpPr>
        <p:spPr>
          <a:xfrm>
            <a:off x="5269820" y="2782266"/>
            <a:ext cx="826180" cy="758139"/>
          </a:xfrm>
          <a:prstGeom prst="rect">
            <a:avLst/>
          </a:prstGeom>
          <a:noFill/>
          <a:ln w="254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endParaRPr lang="en-GB" sz="4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24AF6C3-C2CC-953D-819F-B6F3F9D38E49}"/>
              </a:ext>
            </a:extLst>
          </p:cNvPr>
          <p:cNvSpPr txBox="1"/>
          <p:nvPr/>
        </p:nvSpPr>
        <p:spPr>
          <a:xfrm>
            <a:off x="5097839" y="2240831"/>
            <a:ext cx="82618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>
                <a:solidFill>
                  <a:srgbClr val="00B050"/>
                </a:solidFill>
              </a:rPr>
              <a:t>age</a:t>
            </a:r>
            <a:endParaRPr lang="en-GB" sz="32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EB96AD-794D-13D8-8470-3112AE6FA5BA}"/>
              </a:ext>
            </a:extLst>
          </p:cNvPr>
          <p:cNvSpPr txBox="1"/>
          <p:nvPr/>
        </p:nvSpPr>
        <p:spPr>
          <a:xfrm>
            <a:off x="5397924" y="2868947"/>
            <a:ext cx="58794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20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AE38BA-167D-603F-253F-22FE54D9579B}"/>
              </a:ext>
            </a:extLst>
          </p:cNvPr>
          <p:cNvSpPr txBox="1"/>
          <p:nvPr/>
        </p:nvSpPr>
        <p:spPr>
          <a:xfrm>
            <a:off x="5397924" y="2875788"/>
            <a:ext cx="641437" cy="584775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25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CC17DEB8-8583-1AF2-1D95-F394CCF04B9A}"/>
              </a:ext>
            </a:extLst>
          </p:cNvPr>
          <p:cNvSpPr txBox="1">
            <a:spLocks/>
          </p:cNvSpPr>
          <p:nvPr/>
        </p:nvSpPr>
        <p:spPr>
          <a:xfrm>
            <a:off x="4022731" y="1784210"/>
            <a:ext cx="7269794" cy="70788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GB" dirty="0"/>
              <a:t>👈The new value (25) </a:t>
            </a:r>
            <a:r>
              <a:rPr lang="en-GB" b="1" dirty="0"/>
              <a:t>replaces</a:t>
            </a:r>
            <a:r>
              <a:rPr lang="en-GB" dirty="0"/>
              <a:t> the old value (20).</a:t>
            </a:r>
          </a:p>
        </p:txBody>
      </p:sp>
    </p:spTree>
    <p:extLst>
      <p:ext uri="{BB962C8B-B14F-4D97-AF65-F5344CB8AC3E}">
        <p14:creationId xmlns:p14="http://schemas.microsoft.com/office/powerpoint/2010/main" val="2197444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51D8C-3DB9-57A7-79D6-B0D1B4B24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Common Types (Preview Only)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6950AF-A66C-62D2-F5A9-E38728C830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82538" y="3981972"/>
            <a:ext cx="10515600" cy="804841"/>
          </a:xfrm>
        </p:spPr>
        <p:txBody>
          <a:bodyPr/>
          <a:lstStyle/>
          <a:p>
            <a:r>
              <a:rPr lang="en-GB" dirty="0"/>
              <a:t>📌 For now, just recognise them. We will study types properly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7BA7BA-BA94-4504-6D4C-9C80CF89F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6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E3CC071-9B18-42B4-AA2D-00FC6F74B7A5}"/>
              </a:ext>
            </a:extLst>
          </p:cNvPr>
          <p:cNvSpPr txBox="1"/>
          <p:nvPr/>
        </p:nvSpPr>
        <p:spPr>
          <a:xfrm>
            <a:off x="982538" y="1856470"/>
            <a:ext cx="8999662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int     count = 10;      </a:t>
            </a:r>
            <a:r>
              <a:rPr lang="en-GB" sz="3200" dirty="0">
                <a:latin typeface="+mj-lt"/>
                <a:cs typeface="Courier New" panose="02070309020205020404" pitchFamily="49" charset="0"/>
              </a:rPr>
              <a:t>// whole numbers</a:t>
            </a:r>
          </a:p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double  price = 9.99;    </a:t>
            </a:r>
            <a:r>
              <a:rPr lang="en-GB" sz="3200" dirty="0">
                <a:latin typeface="+mj-lt"/>
                <a:cs typeface="Courier New" panose="02070309020205020404" pitchFamily="49" charset="0"/>
              </a:rPr>
              <a:t>// decimal numbers</a:t>
            </a:r>
          </a:p>
          <a:p>
            <a:r>
              <a:rPr lang="en-GB" sz="3200" b="1" dirty="0">
                <a:latin typeface="+mj-lt"/>
                <a:cs typeface="Courier New" panose="02070309020205020404" pitchFamily="49" charset="0"/>
              </a:rPr>
              <a:t>String  city = “Brighton";  </a:t>
            </a:r>
            <a:r>
              <a:rPr lang="en-GB" sz="3200" dirty="0">
                <a:latin typeface="+mj-lt"/>
                <a:cs typeface="Courier New" panose="02070309020205020404" pitchFamily="49" charset="0"/>
              </a:rPr>
              <a:t>// text</a:t>
            </a:r>
          </a:p>
        </p:txBody>
      </p:sp>
    </p:spTree>
    <p:extLst>
      <p:ext uri="{BB962C8B-B14F-4D97-AF65-F5344CB8AC3E}">
        <p14:creationId xmlns:p14="http://schemas.microsoft.com/office/powerpoint/2010/main" val="41374505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BFE14-513B-78C7-4FC7-9B4852799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From One Box to Many Boxes Together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9BF5F5-62AA-B822-3638-2147A74413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2756052"/>
          </a:xfrm>
        </p:spPr>
        <p:txBody>
          <a:bodyPr/>
          <a:lstStyle/>
          <a:p>
            <a:r>
              <a:rPr lang="en-GB" dirty="0"/>
              <a:t>So far, we have used </a:t>
            </a:r>
            <a:r>
              <a:rPr lang="en-GB" b="1" dirty="0"/>
              <a:t>one box</a:t>
            </a:r>
            <a:r>
              <a:rPr lang="en-GB" dirty="0"/>
              <a:t>.</a:t>
            </a:r>
          </a:p>
          <a:p>
            <a:r>
              <a:rPr lang="en-GB" dirty="0"/>
              <a:t>But sometimes we need </a:t>
            </a:r>
            <a:r>
              <a:rPr lang="en-GB" b="1" dirty="0"/>
              <a:t>many boxes </a:t>
            </a:r>
            <a:r>
              <a:rPr lang="en-GB" dirty="0"/>
              <a:t>- </a:t>
            </a:r>
            <a:r>
              <a:rPr lang="en-GB" b="1" dirty="0"/>
              <a:t>of the same shape </a:t>
            </a:r>
            <a:r>
              <a:rPr lang="en-GB" dirty="0"/>
              <a:t>- </a:t>
            </a:r>
            <a:r>
              <a:rPr lang="en-GB" b="1" dirty="0"/>
              <a:t>together</a:t>
            </a:r>
            <a:r>
              <a:rPr lang="en-GB" dirty="0"/>
              <a:t>.</a:t>
            </a:r>
          </a:p>
          <a:p>
            <a:r>
              <a:rPr lang="en-GB" dirty="0"/>
              <a:t>🚂Think of train coaches connected together.</a:t>
            </a:r>
          </a:p>
          <a:p>
            <a:r>
              <a:rPr lang="en-GB" dirty="0"/>
              <a:t>In programming, this is called an </a:t>
            </a:r>
            <a:r>
              <a:rPr lang="en-GB" b="1" dirty="0"/>
              <a:t>array.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4D3DBB-E93E-CB6F-D25E-20C637872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313919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932B0B-8A71-02D6-B0E7-A6313A4669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EDBAF4-34E3-4EBB-B212-5ECDCE742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450" y="232896"/>
            <a:ext cx="10515600" cy="1077219"/>
          </a:xfrm>
        </p:spPr>
        <p:txBody>
          <a:bodyPr/>
          <a:lstStyle/>
          <a:p>
            <a:r>
              <a:rPr lang="en-GB" dirty="0"/>
              <a:t>Array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44E03-DBD6-A925-DA1B-2AEA3B50DF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554" y="3489126"/>
            <a:ext cx="4684110" cy="1747688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GB" sz="2400" dirty="0"/>
              <a:t>Three boxes of the same type (</a:t>
            </a:r>
            <a:r>
              <a:rPr lang="en-GB" sz="2400" b="1" dirty="0"/>
              <a:t>int</a:t>
            </a:r>
            <a:r>
              <a:rPr lang="en-GB" sz="2400" dirty="0"/>
              <a:t>)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Each box holds one value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Stored together in the variable </a:t>
            </a:r>
            <a:r>
              <a:rPr lang="en-GB" sz="2400" b="1" dirty="0"/>
              <a:t>scores</a:t>
            </a:r>
            <a:endParaRPr lang="en-GB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01960-24DA-14CD-B62C-7C9ABF26B9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8</a:t>
            </a:fld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2DD9271-FC7D-F067-EF1C-8D1CA8FB64D3}"/>
              </a:ext>
            </a:extLst>
          </p:cNvPr>
          <p:cNvSpPr txBox="1"/>
          <p:nvPr/>
        </p:nvSpPr>
        <p:spPr>
          <a:xfrm>
            <a:off x="374004" y="1595265"/>
            <a:ext cx="3736745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fr-FR" sz="2400" b="1" dirty="0">
                <a:latin typeface="+mj-lt"/>
                <a:cs typeface="Courier New" panose="02070309020205020404" pitchFamily="49" charset="0"/>
              </a:rPr>
              <a:t>int[] scores = {80, 75, 90};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1B3C71-ECEE-4F42-DF7D-F84D80C521C9}"/>
              </a:ext>
            </a:extLst>
          </p:cNvPr>
          <p:cNvCxnSpPr>
            <a:cxnSpLocks/>
          </p:cNvCxnSpPr>
          <p:nvPr/>
        </p:nvCxnSpPr>
        <p:spPr>
          <a:xfrm>
            <a:off x="4964430" y="1621186"/>
            <a:ext cx="0" cy="4371909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A021F637-BD6A-9658-61F6-A11B75F29B21}"/>
              </a:ext>
            </a:extLst>
          </p:cNvPr>
          <p:cNvSpPr txBox="1">
            <a:spLocks/>
          </p:cNvSpPr>
          <p:nvPr/>
        </p:nvSpPr>
        <p:spPr>
          <a:xfrm>
            <a:off x="5525804" y="3467459"/>
            <a:ext cx="5629403" cy="176935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0" kern="1200">
                <a:solidFill>
                  <a:schemeClr val="tx1"/>
                </a:solidFill>
                <a:latin typeface="+mj-lt"/>
                <a:ea typeface="+mn-ea"/>
                <a:cs typeface="Courier New" panose="02070309020205020404" pitchFamily="49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GB" sz="2400" dirty="0"/>
              <a:t>Four boxes of the same type (</a:t>
            </a:r>
            <a:r>
              <a:rPr lang="en-GB" sz="2400" b="1" dirty="0"/>
              <a:t>String</a:t>
            </a:r>
            <a:r>
              <a:rPr lang="en-GB" sz="2400" dirty="0"/>
              <a:t>)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Each box holds one value</a:t>
            </a:r>
          </a:p>
          <a:p>
            <a:pPr>
              <a:lnSpc>
                <a:spcPct val="100000"/>
              </a:lnSpc>
            </a:pPr>
            <a:r>
              <a:rPr lang="en-GB" sz="2400" dirty="0"/>
              <a:t>Stored together in the variable </a:t>
            </a:r>
            <a:r>
              <a:rPr lang="en-GB" sz="2400" b="1" dirty="0"/>
              <a:t>cities</a:t>
            </a:r>
            <a:endParaRPr lang="en-GB" sz="2400" dirty="0"/>
          </a:p>
          <a:p>
            <a:pPr marL="0" indent="0">
              <a:buNone/>
            </a:pPr>
            <a:endParaRPr lang="en-GB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7B50766-3409-422C-9858-9DBD8B499678}"/>
              </a:ext>
            </a:extLst>
          </p:cNvPr>
          <p:cNvSpPr txBox="1"/>
          <p:nvPr/>
        </p:nvSpPr>
        <p:spPr>
          <a:xfrm>
            <a:off x="5212082" y="1672363"/>
            <a:ext cx="679703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sz="2400" b="1" dirty="0">
                <a:latin typeface="+mj-lt"/>
                <a:cs typeface="Courier New" panose="02070309020205020404" pitchFamily="49" charset="0"/>
              </a:rPr>
              <a:t>String[] cities = {"London", "Tokyo", "York", “Brighton"};</a:t>
            </a:r>
            <a:endParaRPr lang="fr-FR" sz="2400" b="1" dirty="0">
              <a:latin typeface="+mj-lt"/>
              <a:cs typeface="Courier New" panose="02070309020205020404" pitchFamily="49" charset="0"/>
            </a:endParaRP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DF36C59D-C923-A02A-58AD-BDFF8A0C36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51181"/>
              </p:ext>
            </p:extLst>
          </p:nvPr>
        </p:nvGraphicFramePr>
        <p:xfrm>
          <a:off x="374004" y="2318642"/>
          <a:ext cx="2955414" cy="914400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985138">
                  <a:extLst>
                    <a:ext uri="{9D8B030D-6E8A-4147-A177-3AD203B41FA5}">
                      <a16:colId xmlns:a16="http://schemas.microsoft.com/office/drawing/2014/main" val="4175108906"/>
                    </a:ext>
                  </a:extLst>
                </a:gridCol>
                <a:gridCol w="985138">
                  <a:extLst>
                    <a:ext uri="{9D8B030D-6E8A-4147-A177-3AD203B41FA5}">
                      <a16:colId xmlns:a16="http://schemas.microsoft.com/office/drawing/2014/main" val="794698418"/>
                    </a:ext>
                  </a:extLst>
                </a:gridCol>
                <a:gridCol w="985138">
                  <a:extLst>
                    <a:ext uri="{9D8B030D-6E8A-4147-A177-3AD203B41FA5}">
                      <a16:colId xmlns:a16="http://schemas.microsoft.com/office/drawing/2014/main" val="508441588"/>
                    </a:ext>
                  </a:extLst>
                </a:gridCol>
              </a:tblGrid>
              <a:tr h="370840">
                <a:tc gridSpan="3">
                  <a:txBody>
                    <a:bodyPr/>
                    <a:lstStyle/>
                    <a:p>
                      <a:r>
                        <a:rPr lang="en-GB" sz="2400" dirty="0"/>
                        <a:t>scores🚃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36197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80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75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dirty="0"/>
                        <a:t>90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44084380"/>
                  </a:ext>
                </a:extLst>
              </a:tr>
            </a:tbl>
          </a:graphicData>
        </a:graphic>
      </p:graphicFrame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18CD809-1348-BFE5-1812-858096CE318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4571717"/>
              </p:ext>
            </p:extLst>
          </p:nvPr>
        </p:nvGraphicFramePr>
        <p:xfrm>
          <a:off x="5496211" y="2287987"/>
          <a:ext cx="6000596" cy="914400"/>
        </p:xfrm>
        <a:graphic>
          <a:graphicData uri="http://schemas.openxmlformats.org/drawingml/2006/table">
            <a:tbl>
              <a:tblPr firstRow="1" bandRow="1">
                <a:tableStyleId>{5DA37D80-6434-44D0-A028-1B22A696006F}</a:tableStyleId>
              </a:tblPr>
              <a:tblGrid>
                <a:gridCol w="1500149">
                  <a:extLst>
                    <a:ext uri="{9D8B030D-6E8A-4147-A177-3AD203B41FA5}">
                      <a16:colId xmlns:a16="http://schemas.microsoft.com/office/drawing/2014/main" val="2771670493"/>
                    </a:ext>
                  </a:extLst>
                </a:gridCol>
                <a:gridCol w="1500149">
                  <a:extLst>
                    <a:ext uri="{9D8B030D-6E8A-4147-A177-3AD203B41FA5}">
                      <a16:colId xmlns:a16="http://schemas.microsoft.com/office/drawing/2014/main" val="3071195518"/>
                    </a:ext>
                  </a:extLst>
                </a:gridCol>
                <a:gridCol w="1500149">
                  <a:extLst>
                    <a:ext uri="{9D8B030D-6E8A-4147-A177-3AD203B41FA5}">
                      <a16:colId xmlns:a16="http://schemas.microsoft.com/office/drawing/2014/main" val="1718675537"/>
                    </a:ext>
                  </a:extLst>
                </a:gridCol>
                <a:gridCol w="1500149">
                  <a:extLst>
                    <a:ext uri="{9D8B030D-6E8A-4147-A177-3AD203B41FA5}">
                      <a16:colId xmlns:a16="http://schemas.microsoft.com/office/drawing/2014/main" val="12197257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cities</a:t>
                      </a:r>
                      <a:r>
                        <a:rPr lang="en-GB" sz="2400" dirty="0"/>
                        <a:t>🚃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en-GB" sz="2400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8360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"London"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"Tokyo"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"York"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40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Courier New" panose="02070309020205020404" pitchFamily="49" charset="0"/>
                        </a:rPr>
                        <a:t>“Brighton"</a:t>
                      </a:r>
                      <a:endParaRPr lang="en-GB" sz="2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24671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992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40A1B-EBF0-AC73-CFE3-94447C0E7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This Matters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3F0187-E20A-A168-3540-D7B38C7B20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Now we can store </a:t>
            </a:r>
            <a:r>
              <a:rPr lang="en-GB" b="1" dirty="0"/>
              <a:t>many values</a:t>
            </a:r>
            <a:r>
              <a:rPr lang="en-GB" dirty="0"/>
              <a:t>…</a:t>
            </a:r>
          </a:p>
          <a:p>
            <a:r>
              <a:rPr lang="en-GB" dirty="0"/>
              <a:t>❓ But how do we process every item easily?</a:t>
            </a:r>
          </a:p>
          <a:p>
            <a:r>
              <a:rPr lang="en-GB" dirty="0"/>
              <a:t>👉 This leads to our next topic:</a:t>
            </a:r>
          </a:p>
          <a:p>
            <a:r>
              <a:rPr lang="en-GB" b="1" dirty="0"/>
              <a:t>Enhanced for-loop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92402B-829A-A044-DE6F-05FDC754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A64A08E-0BCB-4CFF-9501-451C31A9AE46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61032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827</TotalTime>
  <Words>504</Words>
  <Application>Microsoft Office PowerPoint</Application>
  <PresentationFormat>Widescreen</PresentationFormat>
  <Paragraphs>93</Paragraphs>
  <Slides>9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Courier New</vt:lpstr>
      <vt:lpstr>1_Office Theme</vt:lpstr>
      <vt:lpstr>2026 CI401 Introduction to programming    Variables and Types:  The Basics</vt:lpstr>
      <vt:lpstr>Why Are We Talking About This?</vt:lpstr>
      <vt:lpstr>Storing Things in Boxes</vt:lpstr>
      <vt:lpstr>Example Variable</vt:lpstr>
      <vt:lpstr>Replacing the Value</vt:lpstr>
      <vt:lpstr>Common Types (Preview Only)</vt:lpstr>
      <vt:lpstr>From One Box to Many Boxes Together</vt:lpstr>
      <vt:lpstr>Array Example</vt:lpstr>
      <vt:lpstr>Why This Matters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Shine Shan</dc:creator>
  <cp:lastModifiedBy>Shine Shan</cp:lastModifiedBy>
  <cp:revision>5</cp:revision>
  <dcterms:created xsi:type="dcterms:W3CDTF">2025-08-29T10:11:42Z</dcterms:created>
  <dcterms:modified xsi:type="dcterms:W3CDTF">2026-09-19T15:57:52Z</dcterms:modified>
</cp:coreProperties>
</file>